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7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8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3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99" r:id="rId15"/>
    <p:sldId id="282" r:id="rId16"/>
    <p:sldId id="281" r:id="rId17"/>
    <p:sldId id="283" r:id="rId18"/>
    <p:sldId id="291" r:id="rId19"/>
    <p:sldId id="284" r:id="rId20"/>
    <p:sldId id="286" r:id="rId21"/>
    <p:sldId id="287" r:id="rId22"/>
    <p:sldId id="288" r:id="rId23"/>
    <p:sldId id="289" r:id="rId24"/>
    <p:sldId id="290" r:id="rId25"/>
    <p:sldId id="301" r:id="rId26"/>
    <p:sldId id="292" r:id="rId27"/>
    <p:sldId id="293" r:id="rId28"/>
    <p:sldId id="294" r:id="rId29"/>
    <p:sldId id="295" r:id="rId30"/>
    <p:sldId id="296" r:id="rId31"/>
    <p:sldId id="298" r:id="rId32"/>
    <p:sldId id="297" r:id="rId33"/>
  </p:sldIdLst>
  <p:sldSz cx="12192000" cy="6858000"/>
  <p:notesSz cx="6858000" cy="9144000"/>
  <p:defaultTextStyle>
    <a:defPPr>
      <a:defRPr lang="en-US"/>
    </a:defPPr>
    <a:lvl1pPr algn="ctr" rtl="0" eaLnBrk="0" fontAlgn="base" hangingPunct="0">
      <a:spcBef>
        <a:spcPct val="50000"/>
      </a:spcBef>
      <a:spcAft>
        <a:spcPct val="0"/>
      </a:spcAft>
      <a:defRPr sz="1600" kern="1200">
        <a:solidFill>
          <a:srgbClr val="000000"/>
        </a:solidFill>
        <a:latin typeface="Arial" charset="0"/>
        <a:ea typeface="+mn-ea"/>
        <a:cs typeface="+mn-cs"/>
      </a:defRPr>
    </a:lvl1pPr>
    <a:lvl2pPr marL="457200" algn="ctr" rtl="0" eaLnBrk="0" fontAlgn="base" hangingPunct="0">
      <a:spcBef>
        <a:spcPct val="50000"/>
      </a:spcBef>
      <a:spcAft>
        <a:spcPct val="0"/>
      </a:spcAft>
      <a:defRPr sz="1600" kern="1200">
        <a:solidFill>
          <a:srgbClr val="000000"/>
        </a:solidFill>
        <a:latin typeface="Arial" charset="0"/>
        <a:ea typeface="+mn-ea"/>
        <a:cs typeface="+mn-cs"/>
      </a:defRPr>
    </a:lvl2pPr>
    <a:lvl3pPr marL="914400" algn="ctr" rtl="0" eaLnBrk="0" fontAlgn="base" hangingPunct="0">
      <a:spcBef>
        <a:spcPct val="50000"/>
      </a:spcBef>
      <a:spcAft>
        <a:spcPct val="0"/>
      </a:spcAft>
      <a:defRPr sz="1600" kern="1200">
        <a:solidFill>
          <a:srgbClr val="000000"/>
        </a:solidFill>
        <a:latin typeface="Arial" charset="0"/>
        <a:ea typeface="+mn-ea"/>
        <a:cs typeface="+mn-cs"/>
      </a:defRPr>
    </a:lvl3pPr>
    <a:lvl4pPr marL="1371600" algn="ctr" rtl="0" eaLnBrk="0" fontAlgn="base" hangingPunct="0">
      <a:spcBef>
        <a:spcPct val="50000"/>
      </a:spcBef>
      <a:spcAft>
        <a:spcPct val="0"/>
      </a:spcAft>
      <a:defRPr sz="1600" kern="1200">
        <a:solidFill>
          <a:srgbClr val="000000"/>
        </a:solidFill>
        <a:latin typeface="Arial" charset="0"/>
        <a:ea typeface="+mn-ea"/>
        <a:cs typeface="+mn-cs"/>
      </a:defRPr>
    </a:lvl4pPr>
    <a:lvl5pPr marL="1828800" algn="ctr" rtl="0" eaLnBrk="0" fontAlgn="base" hangingPunct="0">
      <a:spcBef>
        <a:spcPct val="50000"/>
      </a:spcBef>
      <a:spcAft>
        <a:spcPct val="0"/>
      </a:spcAft>
      <a:defRPr sz="1600" kern="1200">
        <a:solidFill>
          <a:srgbClr val="000000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600" kern="1200">
        <a:solidFill>
          <a:srgbClr val="000000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1600" kern="1200">
        <a:solidFill>
          <a:srgbClr val="000000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1600" kern="1200">
        <a:solidFill>
          <a:srgbClr val="000000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1600" kern="1200">
        <a:solidFill>
          <a:srgbClr val="000000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örkem Güngör" initials="GG" lastIdx="1" clrIdx="0">
    <p:extLst>
      <p:ext uri="{19B8F6BF-5375-455C-9EA6-DF929625EA0E}">
        <p15:presenceInfo xmlns:p15="http://schemas.microsoft.com/office/powerpoint/2012/main" userId="Görkem Güngö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Orta Stil 2 - Vurgu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Orta Stil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Orta Stil 2 - Vurgu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Orta Stil 2 - Vurgu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Orta Stil 2 - Vurgu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D7B26C5-4107-4FEC-AEDC-1716B250A1EF}" styleName="Açık Stil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4" autoAdjust="0"/>
    <p:restoredTop sz="84000" autoAdjust="0"/>
  </p:normalViewPr>
  <p:slideViewPr>
    <p:cSldViewPr snapToGrid="0">
      <p:cViewPr varScale="1">
        <p:scale>
          <a:sx n="76" d="100"/>
          <a:sy n="76" d="100"/>
        </p:scale>
        <p:origin x="1134" y="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commentAuthors" Target="commentAuthor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tr-T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Sayfa1!$B$1</c:f>
              <c:strCache>
                <c:ptCount val="1"/>
                <c:pt idx="0">
                  <c:v>Electricity/Final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Sayfa1!$A$2:$A$8</c:f>
              <c:numCache>
                <c:formatCode>General</c:formatCode>
                <c:ptCount val="7"/>
                <c:pt idx="0">
                  <c:v>2002</c:v>
                </c:pt>
                <c:pt idx="1">
                  <c:v>2005</c:v>
                </c:pt>
                <c:pt idx="2">
                  <c:v>2010</c:v>
                </c:pt>
                <c:pt idx="3">
                  <c:v>2015</c:v>
                </c:pt>
                <c:pt idx="4">
                  <c:v>2020</c:v>
                </c:pt>
                <c:pt idx="5">
                  <c:v>2025</c:v>
                </c:pt>
                <c:pt idx="6">
                  <c:v>2030</c:v>
                </c:pt>
              </c:numCache>
            </c:numRef>
          </c:cat>
          <c:val>
            <c:numRef>
              <c:f>Sayfa1!$B$2:$B$8</c:f>
              <c:numCache>
                <c:formatCode>General</c:formatCode>
                <c:ptCount val="7"/>
                <c:pt idx="0">
                  <c:v>200</c:v>
                </c:pt>
                <c:pt idx="1">
                  <c:v>232</c:v>
                </c:pt>
                <c:pt idx="2">
                  <c:v>295</c:v>
                </c:pt>
                <c:pt idx="3">
                  <c:v>377</c:v>
                </c:pt>
                <c:pt idx="4">
                  <c:v>481</c:v>
                </c:pt>
                <c:pt idx="5">
                  <c:v>614</c:v>
                </c:pt>
                <c:pt idx="6">
                  <c:v>784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EA9-4D3D-ADE7-55E14F978756}"/>
            </c:ext>
          </c:extLst>
        </c:ser>
        <c:ser>
          <c:idx val="1"/>
          <c:order val="1"/>
          <c:tx>
            <c:strRef>
              <c:f>Sayfa1!$C$1</c:f>
              <c:strCache>
                <c:ptCount val="1"/>
                <c:pt idx="0">
                  <c:v>Oil/Final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Sayfa1!$A$2:$A$8</c:f>
              <c:numCache>
                <c:formatCode>General</c:formatCode>
                <c:ptCount val="7"/>
                <c:pt idx="0">
                  <c:v>2002</c:v>
                </c:pt>
                <c:pt idx="1">
                  <c:v>2005</c:v>
                </c:pt>
                <c:pt idx="2">
                  <c:v>2010</c:v>
                </c:pt>
                <c:pt idx="3">
                  <c:v>2015</c:v>
                </c:pt>
                <c:pt idx="4">
                  <c:v>2020</c:v>
                </c:pt>
                <c:pt idx="5">
                  <c:v>2025</c:v>
                </c:pt>
                <c:pt idx="6">
                  <c:v>2030</c:v>
                </c:pt>
              </c:numCache>
            </c:numRef>
          </c:cat>
          <c:val>
            <c:numRef>
              <c:f>Sayfa1!$C$2:$C$8</c:f>
              <c:numCache>
                <c:formatCode>General</c:formatCode>
                <c:ptCount val="7"/>
                <c:pt idx="0">
                  <c:v>50</c:v>
                </c:pt>
                <c:pt idx="1">
                  <c:v>50</c:v>
                </c:pt>
                <c:pt idx="2">
                  <c:v>50</c:v>
                </c:pt>
                <c:pt idx="3">
                  <c:v>50</c:v>
                </c:pt>
                <c:pt idx="4">
                  <c:v>50</c:v>
                </c:pt>
                <c:pt idx="5">
                  <c:v>50</c:v>
                </c:pt>
                <c:pt idx="6">
                  <c:v>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1EA9-4D3D-ADE7-55E14F97875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256219295"/>
        <c:axId val="1032717055"/>
      </c:barChart>
      <c:catAx>
        <c:axId val="125621929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tr-TR"/>
          </a:p>
        </c:txPr>
        <c:crossAx val="1032717055"/>
        <c:crosses val="autoZero"/>
        <c:auto val="1"/>
        <c:lblAlgn val="ctr"/>
        <c:lblOffset val="100"/>
        <c:noMultiLvlLbl val="0"/>
      </c:catAx>
      <c:valAx>
        <c:axId val="103271705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tr-TR"/>
          </a:p>
        </c:txPr>
        <c:crossAx val="125621929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tr-T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tr-T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tr-T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t-IT" sz="1200" dirty="0"/>
              <a:t>Region: Demo_Case1, Scenario: adb</a:t>
            </a:r>
          </a:p>
          <a:p>
            <a:pPr>
              <a:defRPr sz="1200"/>
            </a:pPr>
            <a:r>
              <a:rPr lang="it-IT" sz="1200" dirty="0"/>
              <a:t>Unit: MW</a:t>
            </a:r>
            <a:endParaRPr lang="tr-TR" sz="12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tr-TR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Sayfa1!$B$1</c:f>
              <c:strCache>
                <c:ptCount val="1"/>
                <c:pt idx="0">
                  <c:v>Coal_PP/total inst cap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Sayfa1!$A$2:$A$7</c:f>
              <c:numCache>
                <c:formatCode>General</c:formatCode>
                <c:ptCount val="6"/>
                <c:pt idx="0">
                  <c:v>2002</c:v>
                </c:pt>
                <c:pt idx="1">
                  <c:v>2005</c:v>
                </c:pt>
                <c:pt idx="2">
                  <c:v>2010</c:v>
                </c:pt>
                <c:pt idx="3">
                  <c:v>2015</c:v>
                </c:pt>
                <c:pt idx="4">
                  <c:v>2020</c:v>
                </c:pt>
                <c:pt idx="5">
                  <c:v>2025</c:v>
                </c:pt>
              </c:numCache>
            </c:numRef>
          </c:cat>
          <c:val>
            <c:numRef>
              <c:f>Sayfa1!$B$2:$B$7</c:f>
              <c:numCache>
                <c:formatCode>General</c:formatCode>
                <c:ptCount val="6"/>
                <c:pt idx="0">
                  <c:v>400</c:v>
                </c:pt>
                <c:pt idx="1">
                  <c:v>400</c:v>
                </c:pt>
                <c:pt idx="2">
                  <c:v>461.7</c:v>
                </c:pt>
                <c:pt idx="3">
                  <c:v>589.27</c:v>
                </c:pt>
                <c:pt idx="4">
                  <c:v>752.07</c:v>
                </c:pt>
                <c:pt idx="5">
                  <c:v>959.85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249-480F-95AF-B2294AEAF723}"/>
            </c:ext>
          </c:extLst>
        </c:ser>
        <c:ser>
          <c:idx val="1"/>
          <c:order val="1"/>
          <c:tx>
            <c:strRef>
              <c:f>Sayfa1!$C$1</c:f>
              <c:strCache>
                <c:ptCount val="1"/>
                <c:pt idx="0">
                  <c:v>Oil_PP/total inst cap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Sayfa1!$A$2:$A$7</c:f>
              <c:numCache>
                <c:formatCode>General</c:formatCode>
                <c:ptCount val="6"/>
                <c:pt idx="0">
                  <c:v>2002</c:v>
                </c:pt>
                <c:pt idx="1">
                  <c:v>2005</c:v>
                </c:pt>
                <c:pt idx="2">
                  <c:v>2010</c:v>
                </c:pt>
                <c:pt idx="3">
                  <c:v>2015</c:v>
                </c:pt>
                <c:pt idx="4">
                  <c:v>2020</c:v>
                </c:pt>
                <c:pt idx="5">
                  <c:v>2025</c:v>
                </c:pt>
              </c:numCache>
            </c:numRef>
          </c:cat>
          <c:val>
            <c:numRef>
              <c:f>Sayfa1!$C$2:$C$7</c:f>
              <c:numCache>
                <c:formatCode>General</c:formatCode>
                <c:ptCount val="6"/>
                <c:pt idx="0">
                  <c:v>225</c:v>
                </c:pt>
                <c:pt idx="1">
                  <c:v>225</c:v>
                </c:pt>
                <c:pt idx="2">
                  <c:v>225</c:v>
                </c:pt>
                <c:pt idx="3">
                  <c:v>225</c:v>
                </c:pt>
                <c:pt idx="4">
                  <c:v>125</c:v>
                </c:pt>
                <c:pt idx="5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249-480F-95AF-B2294AEAF72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267318335"/>
        <c:axId val="1226325423"/>
      </c:barChart>
      <c:catAx>
        <c:axId val="126731833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tr-TR"/>
          </a:p>
        </c:txPr>
        <c:crossAx val="1226325423"/>
        <c:crosses val="autoZero"/>
        <c:auto val="1"/>
        <c:lblAlgn val="ctr"/>
        <c:lblOffset val="100"/>
        <c:noMultiLvlLbl val="0"/>
      </c:catAx>
      <c:valAx>
        <c:axId val="122632542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tr-TR"/>
          </a:p>
        </c:txPr>
        <c:crossAx val="126731833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tr-T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tr-T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tr-T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200" dirty="0"/>
              <a:t>producers of fuel Electricity on level Secondary</a:t>
            </a:r>
          </a:p>
          <a:p>
            <a:pPr>
              <a:defRPr sz="1200"/>
            </a:pPr>
            <a:r>
              <a:rPr lang="en-US" sz="1200" dirty="0"/>
              <a:t>Region: Demo_Case1, Scenario: </a:t>
            </a:r>
            <a:r>
              <a:rPr lang="en-US" sz="1200" dirty="0" err="1"/>
              <a:t>adb</a:t>
            </a:r>
            <a:endParaRPr lang="en-US" sz="1200" dirty="0"/>
          </a:p>
          <a:p>
            <a:pPr>
              <a:defRPr sz="1200"/>
            </a:pPr>
            <a:r>
              <a:rPr lang="en-US" sz="1200" dirty="0"/>
              <a:t>Unit: </a:t>
            </a:r>
            <a:r>
              <a:rPr lang="en-US" sz="1200" dirty="0" err="1"/>
              <a:t>MWyr</a:t>
            </a:r>
            <a:endParaRPr lang="tr-TR" sz="12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tr-TR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Sayfa1!$B$1</c:f>
              <c:strCache>
                <c:ptCount val="1"/>
                <c:pt idx="0">
                  <c:v>Coal_PP/Electricity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Sayfa1!$A$2:$A$7</c:f>
              <c:numCache>
                <c:formatCode>General</c:formatCode>
                <c:ptCount val="6"/>
                <c:pt idx="0">
                  <c:v>2002</c:v>
                </c:pt>
                <c:pt idx="1">
                  <c:v>2005</c:v>
                </c:pt>
                <c:pt idx="2">
                  <c:v>2010</c:v>
                </c:pt>
                <c:pt idx="3">
                  <c:v>2015</c:v>
                </c:pt>
                <c:pt idx="4">
                  <c:v>2020</c:v>
                </c:pt>
                <c:pt idx="5">
                  <c:v>2025</c:v>
                </c:pt>
              </c:numCache>
            </c:numRef>
          </c:cat>
          <c:val>
            <c:numRef>
              <c:f>Sayfa1!$B$2:$B$7</c:f>
              <c:numCache>
                <c:formatCode>General</c:formatCode>
                <c:ptCount val="6"/>
                <c:pt idx="0">
                  <c:v>250</c:v>
                </c:pt>
                <c:pt idx="1">
                  <c:v>289.41000000000003</c:v>
                </c:pt>
                <c:pt idx="2">
                  <c:v>369.36</c:v>
                </c:pt>
                <c:pt idx="3">
                  <c:v>471.41</c:v>
                </c:pt>
                <c:pt idx="4">
                  <c:v>601.65</c:v>
                </c:pt>
                <c:pt idx="5">
                  <c:v>767.88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0AD-46CA-B5F9-EA7CC36EFB05}"/>
            </c:ext>
          </c:extLst>
        </c:ser>
        <c:ser>
          <c:idx val="1"/>
          <c:order val="1"/>
          <c:tx>
            <c:strRef>
              <c:f>Sayfa1!$C$1</c:f>
              <c:strCache>
                <c:ptCount val="1"/>
                <c:pt idx="0">
                  <c:v>Oil_PP/Electricity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Sayfa1!$A$2:$A$7</c:f>
              <c:numCache>
                <c:formatCode>General</c:formatCode>
                <c:ptCount val="6"/>
                <c:pt idx="0">
                  <c:v>2002</c:v>
                </c:pt>
                <c:pt idx="1">
                  <c:v>2005</c:v>
                </c:pt>
                <c:pt idx="2">
                  <c:v>2010</c:v>
                </c:pt>
                <c:pt idx="3">
                  <c:v>2015</c:v>
                </c:pt>
                <c:pt idx="4">
                  <c:v>2020</c:v>
                </c:pt>
                <c:pt idx="5">
                  <c:v>2025</c:v>
                </c:pt>
              </c:numCache>
            </c:numRef>
          </c:cat>
          <c:val>
            <c:numRef>
              <c:f>Sayfa1!$C$2:$C$7</c:f>
              <c:numCache>
                <c:formatCode>General</c:formatCode>
                <c:ptCount val="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0AD-46CA-B5F9-EA7CC36EFB0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262944383"/>
        <c:axId val="1032714143"/>
      </c:barChart>
      <c:catAx>
        <c:axId val="126294438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tr-TR"/>
          </a:p>
        </c:txPr>
        <c:crossAx val="1032714143"/>
        <c:crosses val="autoZero"/>
        <c:auto val="1"/>
        <c:lblAlgn val="ctr"/>
        <c:lblOffset val="100"/>
        <c:noMultiLvlLbl val="0"/>
      </c:catAx>
      <c:valAx>
        <c:axId val="103271414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tr-TR"/>
          </a:p>
        </c:txPr>
        <c:crossAx val="126294438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tr-T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tr-T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tr-T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tr-TR" sz="1200" dirty="0"/>
              <a:t>Real-time </a:t>
            </a:r>
            <a:r>
              <a:rPr lang="tr-TR" sz="1200" dirty="0" err="1"/>
              <a:t>production</a:t>
            </a:r>
            <a:r>
              <a:rPr lang="tr-TR" sz="1200" baseline="0" dirty="0"/>
              <a:t> in 29.10.2022</a:t>
            </a:r>
            <a:endParaRPr lang="tr-TR" sz="12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tr-TR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Sayfa1!$B$1</c:f>
              <c:strCache>
                <c:ptCount val="1"/>
                <c:pt idx="0">
                  <c:v>Doğal Gaz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Sayfa1!$A$2:$A$25</c:f>
              <c:numCache>
                <c:formatCode>h:mm</c:formatCode>
                <c:ptCount val="24"/>
                <c:pt idx="0">
                  <c:v>0</c:v>
                </c:pt>
                <c:pt idx="1">
                  <c:v>4.1666666666666664E-2</c:v>
                </c:pt>
                <c:pt idx="2">
                  <c:v>8.3333333333333329E-2</c:v>
                </c:pt>
                <c:pt idx="3">
                  <c:v>0.125</c:v>
                </c:pt>
                <c:pt idx="4">
                  <c:v>0.16666666666666666</c:v>
                </c:pt>
                <c:pt idx="5">
                  <c:v>0.20833333333333334</c:v>
                </c:pt>
                <c:pt idx="6">
                  <c:v>0.25</c:v>
                </c:pt>
                <c:pt idx="7">
                  <c:v>0.29166666666666669</c:v>
                </c:pt>
                <c:pt idx="8">
                  <c:v>0.33333333333333331</c:v>
                </c:pt>
                <c:pt idx="9">
                  <c:v>0.375</c:v>
                </c:pt>
                <c:pt idx="10">
                  <c:v>0.41666666666666669</c:v>
                </c:pt>
                <c:pt idx="11">
                  <c:v>0.45833333333333331</c:v>
                </c:pt>
                <c:pt idx="12">
                  <c:v>0.5</c:v>
                </c:pt>
                <c:pt idx="13">
                  <c:v>0.54166666666666663</c:v>
                </c:pt>
                <c:pt idx="14">
                  <c:v>0.58333333333333337</c:v>
                </c:pt>
                <c:pt idx="15">
                  <c:v>0.625</c:v>
                </c:pt>
                <c:pt idx="16">
                  <c:v>0.66666666666666663</c:v>
                </c:pt>
                <c:pt idx="17">
                  <c:v>0.70833333333333337</c:v>
                </c:pt>
                <c:pt idx="18">
                  <c:v>0.75</c:v>
                </c:pt>
                <c:pt idx="19">
                  <c:v>0.79166666666666663</c:v>
                </c:pt>
                <c:pt idx="20">
                  <c:v>0.83333333333333337</c:v>
                </c:pt>
                <c:pt idx="21">
                  <c:v>0.875</c:v>
                </c:pt>
                <c:pt idx="22">
                  <c:v>0.91666666666666663</c:v>
                </c:pt>
                <c:pt idx="23">
                  <c:v>0.95833333333333337</c:v>
                </c:pt>
              </c:numCache>
            </c:numRef>
          </c:cat>
          <c:val>
            <c:numRef>
              <c:f>Sayfa1!$B$2:$B$25</c:f>
              <c:numCache>
                <c:formatCode>General</c:formatCode>
                <c:ptCount val="24"/>
                <c:pt idx="0">
                  <c:v>1364.07</c:v>
                </c:pt>
                <c:pt idx="1">
                  <c:v>1356.29</c:v>
                </c:pt>
                <c:pt idx="2">
                  <c:v>991.58</c:v>
                </c:pt>
                <c:pt idx="3">
                  <c:v>912.43</c:v>
                </c:pt>
                <c:pt idx="4">
                  <c:v>909.24</c:v>
                </c:pt>
                <c:pt idx="5">
                  <c:v>909.42</c:v>
                </c:pt>
                <c:pt idx="6">
                  <c:v>928.49</c:v>
                </c:pt>
                <c:pt idx="7">
                  <c:v>930.65</c:v>
                </c:pt>
                <c:pt idx="8">
                  <c:v>936.42</c:v>
                </c:pt>
                <c:pt idx="9">
                  <c:v>921.99</c:v>
                </c:pt>
                <c:pt idx="10">
                  <c:v>918.65</c:v>
                </c:pt>
                <c:pt idx="11">
                  <c:v>915.13</c:v>
                </c:pt>
                <c:pt idx="12">
                  <c:v>925.03</c:v>
                </c:pt>
                <c:pt idx="13">
                  <c:v>1155.8699999999999</c:v>
                </c:pt>
                <c:pt idx="14">
                  <c:v>1366.12</c:v>
                </c:pt>
                <c:pt idx="15">
                  <c:v>1493.89</c:v>
                </c:pt>
                <c:pt idx="16">
                  <c:v>1828.28</c:v>
                </c:pt>
                <c:pt idx="17">
                  <c:v>2600.1</c:v>
                </c:pt>
                <c:pt idx="18">
                  <c:v>2932.22</c:v>
                </c:pt>
                <c:pt idx="19">
                  <c:v>2702.02</c:v>
                </c:pt>
                <c:pt idx="20">
                  <c:v>2700.17</c:v>
                </c:pt>
                <c:pt idx="21">
                  <c:v>2802.04</c:v>
                </c:pt>
                <c:pt idx="22">
                  <c:v>2363.37</c:v>
                </c:pt>
                <c:pt idx="23">
                  <c:v>2028.04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F44-482B-BC01-D3211E2AB0FB}"/>
            </c:ext>
          </c:extLst>
        </c:ser>
        <c:ser>
          <c:idx val="1"/>
          <c:order val="1"/>
          <c:tx>
            <c:strRef>
              <c:f>Sayfa1!$C$1</c:f>
              <c:strCache>
                <c:ptCount val="1"/>
                <c:pt idx="0">
                  <c:v>Barajlı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Sayfa1!$A$2:$A$25</c:f>
              <c:numCache>
                <c:formatCode>h:mm</c:formatCode>
                <c:ptCount val="24"/>
                <c:pt idx="0">
                  <c:v>0</c:v>
                </c:pt>
                <c:pt idx="1">
                  <c:v>4.1666666666666664E-2</c:v>
                </c:pt>
                <c:pt idx="2">
                  <c:v>8.3333333333333329E-2</c:v>
                </c:pt>
                <c:pt idx="3">
                  <c:v>0.125</c:v>
                </c:pt>
                <c:pt idx="4">
                  <c:v>0.16666666666666666</c:v>
                </c:pt>
                <c:pt idx="5">
                  <c:v>0.20833333333333334</c:v>
                </c:pt>
                <c:pt idx="6">
                  <c:v>0.25</c:v>
                </c:pt>
                <c:pt idx="7">
                  <c:v>0.29166666666666669</c:v>
                </c:pt>
                <c:pt idx="8">
                  <c:v>0.33333333333333331</c:v>
                </c:pt>
                <c:pt idx="9">
                  <c:v>0.375</c:v>
                </c:pt>
                <c:pt idx="10">
                  <c:v>0.41666666666666669</c:v>
                </c:pt>
                <c:pt idx="11">
                  <c:v>0.45833333333333331</c:v>
                </c:pt>
                <c:pt idx="12">
                  <c:v>0.5</c:v>
                </c:pt>
                <c:pt idx="13">
                  <c:v>0.54166666666666663</c:v>
                </c:pt>
                <c:pt idx="14">
                  <c:v>0.58333333333333337</c:v>
                </c:pt>
                <c:pt idx="15">
                  <c:v>0.625</c:v>
                </c:pt>
                <c:pt idx="16">
                  <c:v>0.66666666666666663</c:v>
                </c:pt>
                <c:pt idx="17">
                  <c:v>0.70833333333333337</c:v>
                </c:pt>
                <c:pt idx="18">
                  <c:v>0.75</c:v>
                </c:pt>
                <c:pt idx="19">
                  <c:v>0.79166666666666663</c:v>
                </c:pt>
                <c:pt idx="20">
                  <c:v>0.83333333333333337</c:v>
                </c:pt>
                <c:pt idx="21">
                  <c:v>0.875</c:v>
                </c:pt>
                <c:pt idx="22">
                  <c:v>0.91666666666666663</c:v>
                </c:pt>
                <c:pt idx="23">
                  <c:v>0.95833333333333337</c:v>
                </c:pt>
              </c:numCache>
            </c:numRef>
          </c:cat>
          <c:val>
            <c:numRef>
              <c:f>Sayfa1!$C$2:$C$25</c:f>
              <c:numCache>
                <c:formatCode>General</c:formatCode>
                <c:ptCount val="24"/>
                <c:pt idx="0">
                  <c:v>4509.74</c:v>
                </c:pt>
                <c:pt idx="1">
                  <c:v>3992.16</c:v>
                </c:pt>
                <c:pt idx="2">
                  <c:v>3662.33</c:v>
                </c:pt>
                <c:pt idx="3">
                  <c:v>3650.4</c:v>
                </c:pt>
                <c:pt idx="4">
                  <c:v>3763.11</c:v>
                </c:pt>
                <c:pt idx="5">
                  <c:v>3765.08</c:v>
                </c:pt>
                <c:pt idx="6">
                  <c:v>3581.32</c:v>
                </c:pt>
                <c:pt idx="7">
                  <c:v>3114.02</c:v>
                </c:pt>
                <c:pt idx="8">
                  <c:v>3019.63</c:v>
                </c:pt>
                <c:pt idx="9">
                  <c:v>3381.22</c:v>
                </c:pt>
                <c:pt idx="10">
                  <c:v>3490.78</c:v>
                </c:pt>
                <c:pt idx="11">
                  <c:v>3994.69</c:v>
                </c:pt>
                <c:pt idx="12">
                  <c:v>3588.84</c:v>
                </c:pt>
                <c:pt idx="13">
                  <c:v>3584.6</c:v>
                </c:pt>
                <c:pt idx="14">
                  <c:v>3137.22</c:v>
                </c:pt>
                <c:pt idx="15">
                  <c:v>3668.23</c:v>
                </c:pt>
                <c:pt idx="16">
                  <c:v>4008.72</c:v>
                </c:pt>
                <c:pt idx="17">
                  <c:v>4703.3599999999997</c:v>
                </c:pt>
                <c:pt idx="18">
                  <c:v>6240.21</c:v>
                </c:pt>
                <c:pt idx="19">
                  <c:v>6041.75</c:v>
                </c:pt>
                <c:pt idx="20">
                  <c:v>5458.47</c:v>
                </c:pt>
                <c:pt idx="21">
                  <c:v>5057.25</c:v>
                </c:pt>
                <c:pt idx="22">
                  <c:v>4917.8100000000004</c:v>
                </c:pt>
                <c:pt idx="23">
                  <c:v>4929.2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F44-482B-BC01-D3211E2AB0FB}"/>
            </c:ext>
          </c:extLst>
        </c:ser>
        <c:ser>
          <c:idx val="2"/>
          <c:order val="2"/>
          <c:tx>
            <c:strRef>
              <c:f>Sayfa1!$D$1</c:f>
              <c:strCache>
                <c:ptCount val="1"/>
                <c:pt idx="0">
                  <c:v>Linyit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numRef>
              <c:f>Sayfa1!$A$2:$A$25</c:f>
              <c:numCache>
                <c:formatCode>h:mm</c:formatCode>
                <c:ptCount val="24"/>
                <c:pt idx="0">
                  <c:v>0</c:v>
                </c:pt>
                <c:pt idx="1">
                  <c:v>4.1666666666666664E-2</c:v>
                </c:pt>
                <c:pt idx="2">
                  <c:v>8.3333333333333329E-2</c:v>
                </c:pt>
                <c:pt idx="3">
                  <c:v>0.125</c:v>
                </c:pt>
                <c:pt idx="4">
                  <c:v>0.16666666666666666</c:v>
                </c:pt>
                <c:pt idx="5">
                  <c:v>0.20833333333333334</c:v>
                </c:pt>
                <c:pt idx="6">
                  <c:v>0.25</c:v>
                </c:pt>
                <c:pt idx="7">
                  <c:v>0.29166666666666669</c:v>
                </c:pt>
                <c:pt idx="8">
                  <c:v>0.33333333333333331</c:v>
                </c:pt>
                <c:pt idx="9">
                  <c:v>0.375</c:v>
                </c:pt>
                <c:pt idx="10">
                  <c:v>0.41666666666666669</c:v>
                </c:pt>
                <c:pt idx="11">
                  <c:v>0.45833333333333331</c:v>
                </c:pt>
                <c:pt idx="12">
                  <c:v>0.5</c:v>
                </c:pt>
                <c:pt idx="13">
                  <c:v>0.54166666666666663</c:v>
                </c:pt>
                <c:pt idx="14">
                  <c:v>0.58333333333333337</c:v>
                </c:pt>
                <c:pt idx="15">
                  <c:v>0.625</c:v>
                </c:pt>
                <c:pt idx="16">
                  <c:v>0.66666666666666663</c:v>
                </c:pt>
                <c:pt idx="17">
                  <c:v>0.70833333333333337</c:v>
                </c:pt>
                <c:pt idx="18">
                  <c:v>0.75</c:v>
                </c:pt>
                <c:pt idx="19">
                  <c:v>0.79166666666666663</c:v>
                </c:pt>
                <c:pt idx="20">
                  <c:v>0.83333333333333337</c:v>
                </c:pt>
                <c:pt idx="21">
                  <c:v>0.875</c:v>
                </c:pt>
                <c:pt idx="22">
                  <c:v>0.91666666666666663</c:v>
                </c:pt>
                <c:pt idx="23">
                  <c:v>0.95833333333333337</c:v>
                </c:pt>
              </c:numCache>
            </c:numRef>
          </c:cat>
          <c:val>
            <c:numRef>
              <c:f>Sayfa1!$D$2:$D$25</c:f>
              <c:numCache>
                <c:formatCode>General</c:formatCode>
                <c:ptCount val="24"/>
                <c:pt idx="0">
                  <c:v>5466.18</c:v>
                </c:pt>
                <c:pt idx="1">
                  <c:v>5492.48</c:v>
                </c:pt>
                <c:pt idx="2">
                  <c:v>5367.5</c:v>
                </c:pt>
                <c:pt idx="3">
                  <c:v>5332.25</c:v>
                </c:pt>
                <c:pt idx="4">
                  <c:v>5204.09</c:v>
                </c:pt>
                <c:pt idx="5">
                  <c:v>5188.18</c:v>
                </c:pt>
                <c:pt idx="6">
                  <c:v>5202.58</c:v>
                </c:pt>
                <c:pt idx="7">
                  <c:v>5190.3599999999997</c:v>
                </c:pt>
                <c:pt idx="8">
                  <c:v>5203.2700000000004</c:v>
                </c:pt>
                <c:pt idx="9">
                  <c:v>5187.2700000000004</c:v>
                </c:pt>
                <c:pt idx="10">
                  <c:v>5213.26</c:v>
                </c:pt>
                <c:pt idx="11">
                  <c:v>5261.27</c:v>
                </c:pt>
                <c:pt idx="12">
                  <c:v>5137.97</c:v>
                </c:pt>
                <c:pt idx="13">
                  <c:v>5220.3599999999997</c:v>
                </c:pt>
                <c:pt idx="14">
                  <c:v>5238.74</c:v>
                </c:pt>
                <c:pt idx="15">
                  <c:v>5263.32</c:v>
                </c:pt>
                <c:pt idx="16">
                  <c:v>5238.4799999999996</c:v>
                </c:pt>
                <c:pt idx="17">
                  <c:v>5285.19</c:v>
                </c:pt>
                <c:pt idx="18">
                  <c:v>5269.01</c:v>
                </c:pt>
                <c:pt idx="19">
                  <c:v>5319.17</c:v>
                </c:pt>
                <c:pt idx="20">
                  <c:v>5352.48</c:v>
                </c:pt>
                <c:pt idx="21">
                  <c:v>5217.71</c:v>
                </c:pt>
                <c:pt idx="22">
                  <c:v>5028.99</c:v>
                </c:pt>
                <c:pt idx="23">
                  <c:v>4944.68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F44-482B-BC01-D3211E2AB0FB}"/>
            </c:ext>
          </c:extLst>
        </c:ser>
        <c:ser>
          <c:idx val="3"/>
          <c:order val="3"/>
          <c:tx>
            <c:strRef>
              <c:f>Sayfa1!$E$1</c:f>
              <c:strCache>
                <c:ptCount val="1"/>
                <c:pt idx="0">
                  <c:v>Akarsu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numRef>
              <c:f>Sayfa1!$A$2:$A$25</c:f>
              <c:numCache>
                <c:formatCode>h:mm</c:formatCode>
                <c:ptCount val="24"/>
                <c:pt idx="0">
                  <c:v>0</c:v>
                </c:pt>
                <c:pt idx="1">
                  <c:v>4.1666666666666664E-2</c:v>
                </c:pt>
                <c:pt idx="2">
                  <c:v>8.3333333333333329E-2</c:v>
                </c:pt>
                <c:pt idx="3">
                  <c:v>0.125</c:v>
                </c:pt>
                <c:pt idx="4">
                  <c:v>0.16666666666666666</c:v>
                </c:pt>
                <c:pt idx="5">
                  <c:v>0.20833333333333334</c:v>
                </c:pt>
                <c:pt idx="6">
                  <c:v>0.25</c:v>
                </c:pt>
                <c:pt idx="7">
                  <c:v>0.29166666666666669</c:v>
                </c:pt>
                <c:pt idx="8">
                  <c:v>0.33333333333333331</c:v>
                </c:pt>
                <c:pt idx="9">
                  <c:v>0.375</c:v>
                </c:pt>
                <c:pt idx="10">
                  <c:v>0.41666666666666669</c:v>
                </c:pt>
                <c:pt idx="11">
                  <c:v>0.45833333333333331</c:v>
                </c:pt>
                <c:pt idx="12">
                  <c:v>0.5</c:v>
                </c:pt>
                <c:pt idx="13">
                  <c:v>0.54166666666666663</c:v>
                </c:pt>
                <c:pt idx="14">
                  <c:v>0.58333333333333337</c:v>
                </c:pt>
                <c:pt idx="15">
                  <c:v>0.625</c:v>
                </c:pt>
                <c:pt idx="16">
                  <c:v>0.66666666666666663</c:v>
                </c:pt>
                <c:pt idx="17">
                  <c:v>0.70833333333333337</c:v>
                </c:pt>
                <c:pt idx="18">
                  <c:v>0.75</c:v>
                </c:pt>
                <c:pt idx="19">
                  <c:v>0.79166666666666663</c:v>
                </c:pt>
                <c:pt idx="20">
                  <c:v>0.83333333333333337</c:v>
                </c:pt>
                <c:pt idx="21">
                  <c:v>0.875</c:v>
                </c:pt>
                <c:pt idx="22">
                  <c:v>0.91666666666666663</c:v>
                </c:pt>
                <c:pt idx="23">
                  <c:v>0.95833333333333337</c:v>
                </c:pt>
              </c:numCache>
            </c:numRef>
          </c:cat>
          <c:val>
            <c:numRef>
              <c:f>Sayfa1!$E$2:$E$25</c:f>
              <c:numCache>
                <c:formatCode>General</c:formatCode>
                <c:ptCount val="24"/>
                <c:pt idx="0">
                  <c:v>1278.3</c:v>
                </c:pt>
                <c:pt idx="1">
                  <c:v>1129.8499999999999</c:v>
                </c:pt>
                <c:pt idx="2">
                  <c:v>1152.8399999999999</c:v>
                </c:pt>
                <c:pt idx="3">
                  <c:v>979.52</c:v>
                </c:pt>
                <c:pt idx="4">
                  <c:v>1167.99</c:v>
                </c:pt>
                <c:pt idx="5">
                  <c:v>1205.6300000000001</c:v>
                </c:pt>
                <c:pt idx="6">
                  <c:v>1157.0999999999999</c:v>
                </c:pt>
                <c:pt idx="7">
                  <c:v>1069.47</c:v>
                </c:pt>
                <c:pt idx="8">
                  <c:v>1159.1600000000001</c:v>
                </c:pt>
                <c:pt idx="9">
                  <c:v>1284.74</c:v>
                </c:pt>
                <c:pt idx="10">
                  <c:v>1241.75</c:v>
                </c:pt>
                <c:pt idx="11">
                  <c:v>1262.56</c:v>
                </c:pt>
                <c:pt idx="12">
                  <c:v>1063.3</c:v>
                </c:pt>
                <c:pt idx="13">
                  <c:v>1048.96</c:v>
                </c:pt>
                <c:pt idx="14">
                  <c:v>1051.1300000000001</c:v>
                </c:pt>
                <c:pt idx="15">
                  <c:v>1012.52</c:v>
                </c:pt>
                <c:pt idx="16">
                  <c:v>1211.03</c:v>
                </c:pt>
                <c:pt idx="17">
                  <c:v>1272.83</c:v>
                </c:pt>
                <c:pt idx="18">
                  <c:v>1273.58</c:v>
                </c:pt>
                <c:pt idx="19">
                  <c:v>1268.67</c:v>
                </c:pt>
                <c:pt idx="20">
                  <c:v>1295.82</c:v>
                </c:pt>
                <c:pt idx="21">
                  <c:v>1225.94</c:v>
                </c:pt>
                <c:pt idx="22">
                  <c:v>1119.3599999999999</c:v>
                </c:pt>
                <c:pt idx="23">
                  <c:v>1085.42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5F44-482B-BC01-D3211E2AB0FB}"/>
            </c:ext>
          </c:extLst>
        </c:ser>
        <c:ser>
          <c:idx val="4"/>
          <c:order val="4"/>
          <c:tx>
            <c:strRef>
              <c:f>Sayfa1!$F$1</c:f>
              <c:strCache>
                <c:ptCount val="1"/>
                <c:pt idx="0">
                  <c:v>İthal Kömür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numRef>
              <c:f>Sayfa1!$A$2:$A$25</c:f>
              <c:numCache>
                <c:formatCode>h:mm</c:formatCode>
                <c:ptCount val="24"/>
                <c:pt idx="0">
                  <c:v>0</c:v>
                </c:pt>
                <c:pt idx="1">
                  <c:v>4.1666666666666664E-2</c:v>
                </c:pt>
                <c:pt idx="2">
                  <c:v>8.3333333333333329E-2</c:v>
                </c:pt>
                <c:pt idx="3">
                  <c:v>0.125</c:v>
                </c:pt>
                <c:pt idx="4">
                  <c:v>0.16666666666666666</c:v>
                </c:pt>
                <c:pt idx="5">
                  <c:v>0.20833333333333334</c:v>
                </c:pt>
                <c:pt idx="6">
                  <c:v>0.25</c:v>
                </c:pt>
                <c:pt idx="7">
                  <c:v>0.29166666666666669</c:v>
                </c:pt>
                <c:pt idx="8">
                  <c:v>0.33333333333333331</c:v>
                </c:pt>
                <c:pt idx="9">
                  <c:v>0.375</c:v>
                </c:pt>
                <c:pt idx="10">
                  <c:v>0.41666666666666669</c:v>
                </c:pt>
                <c:pt idx="11">
                  <c:v>0.45833333333333331</c:v>
                </c:pt>
                <c:pt idx="12">
                  <c:v>0.5</c:v>
                </c:pt>
                <c:pt idx="13">
                  <c:v>0.54166666666666663</c:v>
                </c:pt>
                <c:pt idx="14">
                  <c:v>0.58333333333333337</c:v>
                </c:pt>
                <c:pt idx="15">
                  <c:v>0.625</c:v>
                </c:pt>
                <c:pt idx="16">
                  <c:v>0.66666666666666663</c:v>
                </c:pt>
                <c:pt idx="17">
                  <c:v>0.70833333333333337</c:v>
                </c:pt>
                <c:pt idx="18">
                  <c:v>0.75</c:v>
                </c:pt>
                <c:pt idx="19">
                  <c:v>0.79166666666666663</c:v>
                </c:pt>
                <c:pt idx="20">
                  <c:v>0.83333333333333337</c:v>
                </c:pt>
                <c:pt idx="21">
                  <c:v>0.875</c:v>
                </c:pt>
                <c:pt idx="22">
                  <c:v>0.91666666666666663</c:v>
                </c:pt>
                <c:pt idx="23">
                  <c:v>0.95833333333333337</c:v>
                </c:pt>
              </c:numCache>
            </c:numRef>
          </c:cat>
          <c:val>
            <c:numRef>
              <c:f>Sayfa1!$F$2:$F$25</c:f>
              <c:numCache>
                <c:formatCode>General</c:formatCode>
                <c:ptCount val="24"/>
                <c:pt idx="0">
                  <c:v>6844.18</c:v>
                </c:pt>
                <c:pt idx="1">
                  <c:v>6254.42</c:v>
                </c:pt>
                <c:pt idx="2">
                  <c:v>6678.5</c:v>
                </c:pt>
                <c:pt idx="3">
                  <c:v>6416.96</c:v>
                </c:pt>
                <c:pt idx="4">
                  <c:v>6120.27</c:v>
                </c:pt>
                <c:pt idx="5">
                  <c:v>6112.39</c:v>
                </c:pt>
                <c:pt idx="6">
                  <c:v>6391.93</c:v>
                </c:pt>
                <c:pt idx="7">
                  <c:v>6424.28</c:v>
                </c:pt>
                <c:pt idx="8">
                  <c:v>6446.76</c:v>
                </c:pt>
                <c:pt idx="9">
                  <c:v>6390.83</c:v>
                </c:pt>
                <c:pt idx="10">
                  <c:v>6320.72</c:v>
                </c:pt>
                <c:pt idx="11">
                  <c:v>6307.56</c:v>
                </c:pt>
                <c:pt idx="12">
                  <c:v>5974.12</c:v>
                </c:pt>
                <c:pt idx="13">
                  <c:v>5906.14</c:v>
                </c:pt>
                <c:pt idx="14">
                  <c:v>6361.15</c:v>
                </c:pt>
                <c:pt idx="15">
                  <c:v>6613.08</c:v>
                </c:pt>
                <c:pt idx="16">
                  <c:v>7419.42</c:v>
                </c:pt>
                <c:pt idx="17">
                  <c:v>8487.02</c:v>
                </c:pt>
                <c:pt idx="18">
                  <c:v>8715</c:v>
                </c:pt>
                <c:pt idx="19">
                  <c:v>8712.69</c:v>
                </c:pt>
                <c:pt idx="20">
                  <c:v>8704.08</c:v>
                </c:pt>
                <c:pt idx="21">
                  <c:v>8699.76</c:v>
                </c:pt>
                <c:pt idx="22">
                  <c:v>8709.67</c:v>
                </c:pt>
                <c:pt idx="23">
                  <c:v>8686.7800000000007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5F44-482B-BC01-D3211E2AB0FB}"/>
            </c:ext>
          </c:extLst>
        </c:ser>
        <c:ser>
          <c:idx val="5"/>
          <c:order val="5"/>
          <c:tx>
            <c:strRef>
              <c:f>Sayfa1!$G$1</c:f>
              <c:strCache>
                <c:ptCount val="1"/>
                <c:pt idx="0">
                  <c:v>Rüzgar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numRef>
              <c:f>Sayfa1!$A$2:$A$25</c:f>
              <c:numCache>
                <c:formatCode>h:mm</c:formatCode>
                <c:ptCount val="24"/>
                <c:pt idx="0">
                  <c:v>0</c:v>
                </c:pt>
                <c:pt idx="1">
                  <c:v>4.1666666666666664E-2</c:v>
                </c:pt>
                <c:pt idx="2">
                  <c:v>8.3333333333333329E-2</c:v>
                </c:pt>
                <c:pt idx="3">
                  <c:v>0.125</c:v>
                </c:pt>
                <c:pt idx="4">
                  <c:v>0.16666666666666666</c:v>
                </c:pt>
                <c:pt idx="5">
                  <c:v>0.20833333333333334</c:v>
                </c:pt>
                <c:pt idx="6">
                  <c:v>0.25</c:v>
                </c:pt>
                <c:pt idx="7">
                  <c:v>0.29166666666666669</c:v>
                </c:pt>
                <c:pt idx="8">
                  <c:v>0.33333333333333331</c:v>
                </c:pt>
                <c:pt idx="9">
                  <c:v>0.375</c:v>
                </c:pt>
                <c:pt idx="10">
                  <c:v>0.41666666666666669</c:v>
                </c:pt>
                <c:pt idx="11">
                  <c:v>0.45833333333333331</c:v>
                </c:pt>
                <c:pt idx="12">
                  <c:v>0.5</c:v>
                </c:pt>
                <c:pt idx="13">
                  <c:v>0.54166666666666663</c:v>
                </c:pt>
                <c:pt idx="14">
                  <c:v>0.58333333333333337</c:v>
                </c:pt>
                <c:pt idx="15">
                  <c:v>0.625</c:v>
                </c:pt>
                <c:pt idx="16">
                  <c:v>0.66666666666666663</c:v>
                </c:pt>
                <c:pt idx="17">
                  <c:v>0.70833333333333337</c:v>
                </c:pt>
                <c:pt idx="18">
                  <c:v>0.75</c:v>
                </c:pt>
                <c:pt idx="19">
                  <c:v>0.79166666666666663</c:v>
                </c:pt>
                <c:pt idx="20">
                  <c:v>0.83333333333333337</c:v>
                </c:pt>
                <c:pt idx="21">
                  <c:v>0.875</c:v>
                </c:pt>
                <c:pt idx="22">
                  <c:v>0.91666666666666663</c:v>
                </c:pt>
                <c:pt idx="23">
                  <c:v>0.95833333333333337</c:v>
                </c:pt>
              </c:numCache>
            </c:numRef>
          </c:cat>
          <c:val>
            <c:numRef>
              <c:f>Sayfa1!$G$2:$G$25</c:f>
              <c:numCache>
                <c:formatCode>General</c:formatCode>
                <c:ptCount val="24"/>
                <c:pt idx="0">
                  <c:v>6226.58</c:v>
                </c:pt>
                <c:pt idx="1">
                  <c:v>5941.59</c:v>
                </c:pt>
                <c:pt idx="2">
                  <c:v>5491.12</c:v>
                </c:pt>
                <c:pt idx="3">
                  <c:v>5404.39</c:v>
                </c:pt>
                <c:pt idx="4">
                  <c:v>5427.57</c:v>
                </c:pt>
                <c:pt idx="5">
                  <c:v>5419.92</c:v>
                </c:pt>
                <c:pt idx="6">
                  <c:v>5535.91</c:v>
                </c:pt>
                <c:pt idx="7">
                  <c:v>5495.35</c:v>
                </c:pt>
                <c:pt idx="8">
                  <c:v>5347.93</c:v>
                </c:pt>
                <c:pt idx="9">
                  <c:v>5007.9399999999996</c:v>
                </c:pt>
                <c:pt idx="10">
                  <c:v>4880.1099999999997</c:v>
                </c:pt>
                <c:pt idx="11">
                  <c:v>4846.3900000000003</c:v>
                </c:pt>
                <c:pt idx="12">
                  <c:v>5022.17</c:v>
                </c:pt>
                <c:pt idx="13">
                  <c:v>5263.93</c:v>
                </c:pt>
                <c:pt idx="14">
                  <c:v>5442.49</c:v>
                </c:pt>
                <c:pt idx="15">
                  <c:v>5647.34</c:v>
                </c:pt>
                <c:pt idx="16">
                  <c:v>5722.91</c:v>
                </c:pt>
                <c:pt idx="17">
                  <c:v>5747.9</c:v>
                </c:pt>
                <c:pt idx="18">
                  <c:v>5678.39</c:v>
                </c:pt>
                <c:pt idx="19">
                  <c:v>5755.34</c:v>
                </c:pt>
                <c:pt idx="20">
                  <c:v>5481.5</c:v>
                </c:pt>
                <c:pt idx="21">
                  <c:v>5186.96</c:v>
                </c:pt>
                <c:pt idx="22">
                  <c:v>4961.6899999999996</c:v>
                </c:pt>
                <c:pt idx="23">
                  <c:v>4635.8599999999997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5F44-482B-BC01-D3211E2AB0FB}"/>
            </c:ext>
          </c:extLst>
        </c:ser>
        <c:ser>
          <c:idx val="6"/>
          <c:order val="6"/>
          <c:tx>
            <c:strRef>
              <c:f>Sayfa1!$H$1</c:f>
              <c:strCache>
                <c:ptCount val="1"/>
                <c:pt idx="0">
                  <c:v>Güneş</c:v>
                </c:pt>
              </c:strCache>
            </c:strRef>
          </c:tx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numRef>
              <c:f>Sayfa1!$A$2:$A$25</c:f>
              <c:numCache>
                <c:formatCode>h:mm</c:formatCode>
                <c:ptCount val="24"/>
                <c:pt idx="0">
                  <c:v>0</c:v>
                </c:pt>
                <c:pt idx="1">
                  <c:v>4.1666666666666664E-2</c:v>
                </c:pt>
                <c:pt idx="2">
                  <c:v>8.3333333333333329E-2</c:v>
                </c:pt>
                <c:pt idx="3">
                  <c:v>0.125</c:v>
                </c:pt>
                <c:pt idx="4">
                  <c:v>0.16666666666666666</c:v>
                </c:pt>
                <c:pt idx="5">
                  <c:v>0.20833333333333334</c:v>
                </c:pt>
                <c:pt idx="6">
                  <c:v>0.25</c:v>
                </c:pt>
                <c:pt idx="7">
                  <c:v>0.29166666666666669</c:v>
                </c:pt>
                <c:pt idx="8">
                  <c:v>0.33333333333333331</c:v>
                </c:pt>
                <c:pt idx="9">
                  <c:v>0.375</c:v>
                </c:pt>
                <c:pt idx="10">
                  <c:v>0.41666666666666669</c:v>
                </c:pt>
                <c:pt idx="11">
                  <c:v>0.45833333333333331</c:v>
                </c:pt>
                <c:pt idx="12">
                  <c:v>0.5</c:v>
                </c:pt>
                <c:pt idx="13">
                  <c:v>0.54166666666666663</c:v>
                </c:pt>
                <c:pt idx="14">
                  <c:v>0.58333333333333337</c:v>
                </c:pt>
                <c:pt idx="15">
                  <c:v>0.625</c:v>
                </c:pt>
                <c:pt idx="16">
                  <c:v>0.66666666666666663</c:v>
                </c:pt>
                <c:pt idx="17">
                  <c:v>0.70833333333333337</c:v>
                </c:pt>
                <c:pt idx="18">
                  <c:v>0.75</c:v>
                </c:pt>
                <c:pt idx="19">
                  <c:v>0.79166666666666663</c:v>
                </c:pt>
                <c:pt idx="20">
                  <c:v>0.83333333333333337</c:v>
                </c:pt>
                <c:pt idx="21">
                  <c:v>0.875</c:v>
                </c:pt>
                <c:pt idx="22">
                  <c:v>0.91666666666666663</c:v>
                </c:pt>
                <c:pt idx="23">
                  <c:v>0.95833333333333337</c:v>
                </c:pt>
              </c:numCache>
            </c:numRef>
          </c:cat>
          <c:val>
            <c:numRef>
              <c:f>Sayfa1!$H$2:$H$25</c:f>
              <c:numCache>
                <c:formatCode>General</c:formatCode>
                <c:ptCount val="24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0.88</c:v>
                </c:pt>
                <c:pt idx="6">
                  <c:v>14.89</c:v>
                </c:pt>
                <c:pt idx="7">
                  <c:v>138.07</c:v>
                </c:pt>
                <c:pt idx="8">
                  <c:v>677.43</c:v>
                </c:pt>
                <c:pt idx="9">
                  <c:v>1097.28</c:v>
                </c:pt>
                <c:pt idx="10">
                  <c:v>1160.71</c:v>
                </c:pt>
                <c:pt idx="11">
                  <c:v>1171.55</c:v>
                </c:pt>
                <c:pt idx="12">
                  <c:v>1170.1300000000001</c:v>
                </c:pt>
                <c:pt idx="13">
                  <c:v>1164.81</c:v>
                </c:pt>
                <c:pt idx="14">
                  <c:v>1112.1400000000001</c:v>
                </c:pt>
                <c:pt idx="15">
                  <c:v>983.91</c:v>
                </c:pt>
                <c:pt idx="16">
                  <c:v>506.91</c:v>
                </c:pt>
                <c:pt idx="17">
                  <c:v>61.63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5F44-482B-BC01-D3211E2AB0FB}"/>
            </c:ext>
          </c:extLst>
        </c:ser>
        <c:ser>
          <c:idx val="7"/>
          <c:order val="7"/>
          <c:tx>
            <c:strRef>
              <c:f>Sayfa1!$I$1</c:f>
              <c:strCache>
                <c:ptCount val="1"/>
                <c:pt idx="0">
                  <c:v>Fuel Oil</c:v>
                </c:pt>
              </c:strCache>
            </c:strRef>
          </c:tx>
          <c:spPr>
            <a:solidFill>
              <a:schemeClr val="accent2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numRef>
              <c:f>Sayfa1!$A$2:$A$25</c:f>
              <c:numCache>
                <c:formatCode>h:mm</c:formatCode>
                <c:ptCount val="24"/>
                <c:pt idx="0">
                  <c:v>0</c:v>
                </c:pt>
                <c:pt idx="1">
                  <c:v>4.1666666666666664E-2</c:v>
                </c:pt>
                <c:pt idx="2">
                  <c:v>8.3333333333333329E-2</c:v>
                </c:pt>
                <c:pt idx="3">
                  <c:v>0.125</c:v>
                </c:pt>
                <c:pt idx="4">
                  <c:v>0.16666666666666666</c:v>
                </c:pt>
                <c:pt idx="5">
                  <c:v>0.20833333333333334</c:v>
                </c:pt>
                <c:pt idx="6">
                  <c:v>0.25</c:v>
                </c:pt>
                <c:pt idx="7">
                  <c:v>0.29166666666666669</c:v>
                </c:pt>
                <c:pt idx="8">
                  <c:v>0.33333333333333331</c:v>
                </c:pt>
                <c:pt idx="9">
                  <c:v>0.375</c:v>
                </c:pt>
                <c:pt idx="10">
                  <c:v>0.41666666666666669</c:v>
                </c:pt>
                <c:pt idx="11">
                  <c:v>0.45833333333333331</c:v>
                </c:pt>
                <c:pt idx="12">
                  <c:v>0.5</c:v>
                </c:pt>
                <c:pt idx="13">
                  <c:v>0.54166666666666663</c:v>
                </c:pt>
                <c:pt idx="14">
                  <c:v>0.58333333333333337</c:v>
                </c:pt>
                <c:pt idx="15">
                  <c:v>0.625</c:v>
                </c:pt>
                <c:pt idx="16">
                  <c:v>0.66666666666666663</c:v>
                </c:pt>
                <c:pt idx="17">
                  <c:v>0.70833333333333337</c:v>
                </c:pt>
                <c:pt idx="18">
                  <c:v>0.75</c:v>
                </c:pt>
                <c:pt idx="19">
                  <c:v>0.79166666666666663</c:v>
                </c:pt>
                <c:pt idx="20">
                  <c:v>0.83333333333333337</c:v>
                </c:pt>
                <c:pt idx="21">
                  <c:v>0.875</c:v>
                </c:pt>
                <c:pt idx="22">
                  <c:v>0.91666666666666663</c:v>
                </c:pt>
                <c:pt idx="23">
                  <c:v>0.95833333333333337</c:v>
                </c:pt>
              </c:numCache>
            </c:numRef>
          </c:cat>
          <c:val>
            <c:numRef>
              <c:f>Sayfa1!$I$2:$I$25</c:f>
              <c:numCache>
                <c:formatCode>General</c:formatCode>
                <c:ptCount val="24"/>
                <c:pt idx="0">
                  <c:v>82.7</c:v>
                </c:pt>
                <c:pt idx="1">
                  <c:v>82.6</c:v>
                </c:pt>
                <c:pt idx="2">
                  <c:v>81.900000000000006</c:v>
                </c:pt>
                <c:pt idx="3">
                  <c:v>81.900000000000006</c:v>
                </c:pt>
                <c:pt idx="4">
                  <c:v>82.1</c:v>
                </c:pt>
                <c:pt idx="5">
                  <c:v>81.8</c:v>
                </c:pt>
                <c:pt idx="6">
                  <c:v>81.3</c:v>
                </c:pt>
                <c:pt idx="7">
                  <c:v>79.400000000000006</c:v>
                </c:pt>
                <c:pt idx="8">
                  <c:v>79.400000000000006</c:v>
                </c:pt>
                <c:pt idx="9">
                  <c:v>80.5</c:v>
                </c:pt>
                <c:pt idx="10">
                  <c:v>80</c:v>
                </c:pt>
                <c:pt idx="11">
                  <c:v>80.8</c:v>
                </c:pt>
                <c:pt idx="12">
                  <c:v>80.8</c:v>
                </c:pt>
                <c:pt idx="13">
                  <c:v>80.599999999999994</c:v>
                </c:pt>
                <c:pt idx="14">
                  <c:v>79.8</c:v>
                </c:pt>
                <c:pt idx="15">
                  <c:v>79.3</c:v>
                </c:pt>
                <c:pt idx="16">
                  <c:v>79.400000000000006</c:v>
                </c:pt>
                <c:pt idx="17">
                  <c:v>80.7</c:v>
                </c:pt>
                <c:pt idx="18">
                  <c:v>89</c:v>
                </c:pt>
                <c:pt idx="19">
                  <c:v>89.2</c:v>
                </c:pt>
                <c:pt idx="20">
                  <c:v>86.4</c:v>
                </c:pt>
                <c:pt idx="21">
                  <c:v>79.900000000000006</c:v>
                </c:pt>
                <c:pt idx="22">
                  <c:v>79.5</c:v>
                </c:pt>
                <c:pt idx="23">
                  <c:v>79.599999999999994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5F44-482B-BC01-D3211E2AB0FB}"/>
            </c:ext>
          </c:extLst>
        </c:ser>
        <c:ser>
          <c:idx val="8"/>
          <c:order val="8"/>
          <c:tx>
            <c:strRef>
              <c:f>Sayfa1!$J$1</c:f>
              <c:strCache>
                <c:ptCount val="1"/>
                <c:pt idx="0">
                  <c:v>Jeotermal</c:v>
                </c:pt>
              </c:strCache>
            </c:strRef>
          </c:tx>
          <c:spPr>
            <a:solidFill>
              <a:schemeClr val="accent3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numRef>
              <c:f>Sayfa1!$A$2:$A$25</c:f>
              <c:numCache>
                <c:formatCode>h:mm</c:formatCode>
                <c:ptCount val="24"/>
                <c:pt idx="0">
                  <c:v>0</c:v>
                </c:pt>
                <c:pt idx="1">
                  <c:v>4.1666666666666664E-2</c:v>
                </c:pt>
                <c:pt idx="2">
                  <c:v>8.3333333333333329E-2</c:v>
                </c:pt>
                <c:pt idx="3">
                  <c:v>0.125</c:v>
                </c:pt>
                <c:pt idx="4">
                  <c:v>0.16666666666666666</c:v>
                </c:pt>
                <c:pt idx="5">
                  <c:v>0.20833333333333334</c:v>
                </c:pt>
                <c:pt idx="6">
                  <c:v>0.25</c:v>
                </c:pt>
                <c:pt idx="7">
                  <c:v>0.29166666666666669</c:v>
                </c:pt>
                <c:pt idx="8">
                  <c:v>0.33333333333333331</c:v>
                </c:pt>
                <c:pt idx="9">
                  <c:v>0.375</c:v>
                </c:pt>
                <c:pt idx="10">
                  <c:v>0.41666666666666669</c:v>
                </c:pt>
                <c:pt idx="11">
                  <c:v>0.45833333333333331</c:v>
                </c:pt>
                <c:pt idx="12">
                  <c:v>0.5</c:v>
                </c:pt>
                <c:pt idx="13">
                  <c:v>0.54166666666666663</c:v>
                </c:pt>
                <c:pt idx="14">
                  <c:v>0.58333333333333337</c:v>
                </c:pt>
                <c:pt idx="15">
                  <c:v>0.625</c:v>
                </c:pt>
                <c:pt idx="16">
                  <c:v>0.66666666666666663</c:v>
                </c:pt>
                <c:pt idx="17">
                  <c:v>0.70833333333333337</c:v>
                </c:pt>
                <c:pt idx="18">
                  <c:v>0.75</c:v>
                </c:pt>
                <c:pt idx="19">
                  <c:v>0.79166666666666663</c:v>
                </c:pt>
                <c:pt idx="20">
                  <c:v>0.83333333333333337</c:v>
                </c:pt>
                <c:pt idx="21">
                  <c:v>0.875</c:v>
                </c:pt>
                <c:pt idx="22">
                  <c:v>0.91666666666666663</c:v>
                </c:pt>
                <c:pt idx="23">
                  <c:v>0.95833333333333337</c:v>
                </c:pt>
              </c:numCache>
            </c:numRef>
          </c:cat>
          <c:val>
            <c:numRef>
              <c:f>Sayfa1!$J$2:$J$25</c:f>
              <c:numCache>
                <c:formatCode>General</c:formatCode>
                <c:ptCount val="24"/>
                <c:pt idx="0">
                  <c:v>1194.95</c:v>
                </c:pt>
                <c:pt idx="1">
                  <c:v>1201.3399999999999</c:v>
                </c:pt>
                <c:pt idx="2">
                  <c:v>1204</c:v>
                </c:pt>
                <c:pt idx="3">
                  <c:v>1213.5</c:v>
                </c:pt>
                <c:pt idx="4">
                  <c:v>1214.26</c:v>
                </c:pt>
                <c:pt idx="5">
                  <c:v>1243.83</c:v>
                </c:pt>
                <c:pt idx="6">
                  <c:v>1246.3800000000001</c:v>
                </c:pt>
                <c:pt idx="7">
                  <c:v>1249.68</c:v>
                </c:pt>
                <c:pt idx="8">
                  <c:v>1246.05</c:v>
                </c:pt>
                <c:pt idx="9">
                  <c:v>1225.94</c:v>
                </c:pt>
                <c:pt idx="10">
                  <c:v>1204.6099999999999</c:v>
                </c:pt>
                <c:pt idx="11">
                  <c:v>1180.2</c:v>
                </c:pt>
                <c:pt idx="12">
                  <c:v>1156.0899999999999</c:v>
                </c:pt>
                <c:pt idx="13">
                  <c:v>1134.28</c:v>
                </c:pt>
                <c:pt idx="14">
                  <c:v>1118.8399999999999</c:v>
                </c:pt>
                <c:pt idx="15">
                  <c:v>1108.17</c:v>
                </c:pt>
                <c:pt idx="16">
                  <c:v>1108.6300000000001</c:v>
                </c:pt>
                <c:pt idx="17">
                  <c:v>1122.8800000000001</c:v>
                </c:pt>
                <c:pt idx="18">
                  <c:v>1151.06</c:v>
                </c:pt>
                <c:pt idx="19">
                  <c:v>1178.5999999999999</c:v>
                </c:pt>
                <c:pt idx="20">
                  <c:v>1199.56</c:v>
                </c:pt>
                <c:pt idx="21">
                  <c:v>1213.5</c:v>
                </c:pt>
                <c:pt idx="22">
                  <c:v>1224.28</c:v>
                </c:pt>
                <c:pt idx="23">
                  <c:v>1216.49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5F44-482B-BC01-D3211E2AB0FB}"/>
            </c:ext>
          </c:extLst>
        </c:ser>
        <c:ser>
          <c:idx val="9"/>
          <c:order val="9"/>
          <c:tx>
            <c:strRef>
              <c:f>Sayfa1!$K$1</c:f>
              <c:strCache>
                <c:ptCount val="1"/>
                <c:pt idx="0">
                  <c:v>Asfaltit Kömür</c:v>
                </c:pt>
              </c:strCache>
            </c:strRef>
          </c:tx>
          <c:spPr>
            <a:solidFill>
              <a:schemeClr val="accent4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numRef>
              <c:f>Sayfa1!$A$2:$A$25</c:f>
              <c:numCache>
                <c:formatCode>h:mm</c:formatCode>
                <c:ptCount val="24"/>
                <c:pt idx="0">
                  <c:v>0</c:v>
                </c:pt>
                <c:pt idx="1">
                  <c:v>4.1666666666666664E-2</c:v>
                </c:pt>
                <c:pt idx="2">
                  <c:v>8.3333333333333329E-2</c:v>
                </c:pt>
                <c:pt idx="3">
                  <c:v>0.125</c:v>
                </c:pt>
                <c:pt idx="4">
                  <c:v>0.16666666666666666</c:v>
                </c:pt>
                <c:pt idx="5">
                  <c:v>0.20833333333333334</c:v>
                </c:pt>
                <c:pt idx="6">
                  <c:v>0.25</c:v>
                </c:pt>
                <c:pt idx="7">
                  <c:v>0.29166666666666669</c:v>
                </c:pt>
                <c:pt idx="8">
                  <c:v>0.33333333333333331</c:v>
                </c:pt>
                <c:pt idx="9">
                  <c:v>0.375</c:v>
                </c:pt>
                <c:pt idx="10">
                  <c:v>0.41666666666666669</c:v>
                </c:pt>
                <c:pt idx="11">
                  <c:v>0.45833333333333331</c:v>
                </c:pt>
                <c:pt idx="12">
                  <c:v>0.5</c:v>
                </c:pt>
                <c:pt idx="13">
                  <c:v>0.54166666666666663</c:v>
                </c:pt>
                <c:pt idx="14">
                  <c:v>0.58333333333333337</c:v>
                </c:pt>
                <c:pt idx="15">
                  <c:v>0.625</c:v>
                </c:pt>
                <c:pt idx="16">
                  <c:v>0.66666666666666663</c:v>
                </c:pt>
                <c:pt idx="17">
                  <c:v>0.70833333333333337</c:v>
                </c:pt>
                <c:pt idx="18">
                  <c:v>0.75</c:v>
                </c:pt>
                <c:pt idx="19">
                  <c:v>0.79166666666666663</c:v>
                </c:pt>
                <c:pt idx="20">
                  <c:v>0.83333333333333337</c:v>
                </c:pt>
                <c:pt idx="21">
                  <c:v>0.875</c:v>
                </c:pt>
                <c:pt idx="22">
                  <c:v>0.91666666666666663</c:v>
                </c:pt>
                <c:pt idx="23">
                  <c:v>0.95833333333333337</c:v>
                </c:pt>
              </c:numCache>
            </c:numRef>
          </c:cat>
          <c:val>
            <c:numRef>
              <c:f>Sayfa1!$K$2:$K$25</c:f>
              <c:numCache>
                <c:formatCode>General</c:formatCode>
                <c:ptCount val="24"/>
                <c:pt idx="0">
                  <c:v>94.94</c:v>
                </c:pt>
                <c:pt idx="1">
                  <c:v>97.15</c:v>
                </c:pt>
                <c:pt idx="2">
                  <c:v>94.94</c:v>
                </c:pt>
                <c:pt idx="3">
                  <c:v>94.94</c:v>
                </c:pt>
                <c:pt idx="4">
                  <c:v>97.15</c:v>
                </c:pt>
                <c:pt idx="5">
                  <c:v>94.94</c:v>
                </c:pt>
                <c:pt idx="6">
                  <c:v>94.94</c:v>
                </c:pt>
                <c:pt idx="7">
                  <c:v>97.15</c:v>
                </c:pt>
                <c:pt idx="8">
                  <c:v>94.94</c:v>
                </c:pt>
                <c:pt idx="9">
                  <c:v>94.94</c:v>
                </c:pt>
                <c:pt idx="10">
                  <c:v>97.15</c:v>
                </c:pt>
                <c:pt idx="11">
                  <c:v>94.94</c:v>
                </c:pt>
                <c:pt idx="12">
                  <c:v>94.94</c:v>
                </c:pt>
                <c:pt idx="13">
                  <c:v>97.15</c:v>
                </c:pt>
                <c:pt idx="14">
                  <c:v>94.94</c:v>
                </c:pt>
                <c:pt idx="15">
                  <c:v>92.73</c:v>
                </c:pt>
                <c:pt idx="16">
                  <c:v>99.35</c:v>
                </c:pt>
                <c:pt idx="17">
                  <c:v>94.94</c:v>
                </c:pt>
                <c:pt idx="18">
                  <c:v>97.15</c:v>
                </c:pt>
                <c:pt idx="19">
                  <c:v>97.15</c:v>
                </c:pt>
                <c:pt idx="20">
                  <c:v>94.94</c:v>
                </c:pt>
                <c:pt idx="21">
                  <c:v>94.94</c:v>
                </c:pt>
                <c:pt idx="22">
                  <c:v>97.15</c:v>
                </c:pt>
                <c:pt idx="23">
                  <c:v>94.94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5F44-482B-BC01-D3211E2AB0FB}"/>
            </c:ext>
          </c:extLst>
        </c:ser>
        <c:ser>
          <c:idx val="10"/>
          <c:order val="10"/>
          <c:tx>
            <c:strRef>
              <c:f>Sayfa1!$L$1</c:f>
              <c:strCache>
                <c:ptCount val="1"/>
                <c:pt idx="0">
                  <c:v>Taş Kömür</c:v>
                </c:pt>
              </c:strCache>
            </c:strRef>
          </c:tx>
          <c:spPr>
            <a:solidFill>
              <a:schemeClr val="accent5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numRef>
              <c:f>Sayfa1!$A$2:$A$25</c:f>
              <c:numCache>
                <c:formatCode>h:mm</c:formatCode>
                <c:ptCount val="24"/>
                <c:pt idx="0">
                  <c:v>0</c:v>
                </c:pt>
                <c:pt idx="1">
                  <c:v>4.1666666666666664E-2</c:v>
                </c:pt>
                <c:pt idx="2">
                  <c:v>8.3333333333333329E-2</c:v>
                </c:pt>
                <c:pt idx="3">
                  <c:v>0.125</c:v>
                </c:pt>
                <c:pt idx="4">
                  <c:v>0.16666666666666666</c:v>
                </c:pt>
                <c:pt idx="5">
                  <c:v>0.20833333333333334</c:v>
                </c:pt>
                <c:pt idx="6">
                  <c:v>0.25</c:v>
                </c:pt>
                <c:pt idx="7">
                  <c:v>0.29166666666666669</c:v>
                </c:pt>
                <c:pt idx="8">
                  <c:v>0.33333333333333331</c:v>
                </c:pt>
                <c:pt idx="9">
                  <c:v>0.375</c:v>
                </c:pt>
                <c:pt idx="10">
                  <c:v>0.41666666666666669</c:v>
                </c:pt>
                <c:pt idx="11">
                  <c:v>0.45833333333333331</c:v>
                </c:pt>
                <c:pt idx="12">
                  <c:v>0.5</c:v>
                </c:pt>
                <c:pt idx="13">
                  <c:v>0.54166666666666663</c:v>
                </c:pt>
                <c:pt idx="14">
                  <c:v>0.58333333333333337</c:v>
                </c:pt>
                <c:pt idx="15">
                  <c:v>0.625</c:v>
                </c:pt>
                <c:pt idx="16">
                  <c:v>0.66666666666666663</c:v>
                </c:pt>
                <c:pt idx="17">
                  <c:v>0.70833333333333337</c:v>
                </c:pt>
                <c:pt idx="18">
                  <c:v>0.75</c:v>
                </c:pt>
                <c:pt idx="19">
                  <c:v>0.79166666666666663</c:v>
                </c:pt>
                <c:pt idx="20">
                  <c:v>0.83333333333333337</c:v>
                </c:pt>
                <c:pt idx="21">
                  <c:v>0.875</c:v>
                </c:pt>
                <c:pt idx="22">
                  <c:v>0.91666666666666663</c:v>
                </c:pt>
                <c:pt idx="23">
                  <c:v>0.95833333333333337</c:v>
                </c:pt>
              </c:numCache>
            </c:numRef>
          </c:cat>
          <c:val>
            <c:numRef>
              <c:f>Sayfa1!$L$2:$L$25</c:f>
              <c:numCache>
                <c:formatCode>General</c:formatCode>
                <c:ptCount val="24"/>
                <c:pt idx="0">
                  <c:v>553.13</c:v>
                </c:pt>
                <c:pt idx="1">
                  <c:v>550.62</c:v>
                </c:pt>
                <c:pt idx="2">
                  <c:v>577.25</c:v>
                </c:pt>
                <c:pt idx="3">
                  <c:v>557.71</c:v>
                </c:pt>
                <c:pt idx="4">
                  <c:v>549.5</c:v>
                </c:pt>
                <c:pt idx="5">
                  <c:v>566.87</c:v>
                </c:pt>
                <c:pt idx="6">
                  <c:v>569.02</c:v>
                </c:pt>
                <c:pt idx="7">
                  <c:v>557.51</c:v>
                </c:pt>
                <c:pt idx="8">
                  <c:v>553.63</c:v>
                </c:pt>
                <c:pt idx="9">
                  <c:v>557.03</c:v>
                </c:pt>
                <c:pt idx="10">
                  <c:v>560.99</c:v>
                </c:pt>
                <c:pt idx="11">
                  <c:v>565.52</c:v>
                </c:pt>
                <c:pt idx="12">
                  <c:v>561.44000000000005</c:v>
                </c:pt>
                <c:pt idx="13">
                  <c:v>542.03</c:v>
                </c:pt>
                <c:pt idx="14">
                  <c:v>546.51</c:v>
                </c:pt>
                <c:pt idx="15">
                  <c:v>540.42999999999995</c:v>
                </c:pt>
                <c:pt idx="16">
                  <c:v>544.17999999999995</c:v>
                </c:pt>
                <c:pt idx="17">
                  <c:v>545.69000000000005</c:v>
                </c:pt>
                <c:pt idx="18">
                  <c:v>553.99</c:v>
                </c:pt>
                <c:pt idx="19">
                  <c:v>553.85</c:v>
                </c:pt>
                <c:pt idx="20">
                  <c:v>547.36</c:v>
                </c:pt>
                <c:pt idx="21">
                  <c:v>519.83000000000004</c:v>
                </c:pt>
                <c:pt idx="22">
                  <c:v>552.67999999999995</c:v>
                </c:pt>
                <c:pt idx="23">
                  <c:v>533.21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5F44-482B-BC01-D3211E2AB0FB}"/>
            </c:ext>
          </c:extLst>
        </c:ser>
        <c:ser>
          <c:idx val="11"/>
          <c:order val="11"/>
          <c:tx>
            <c:strRef>
              <c:f>Sayfa1!$M$1</c:f>
              <c:strCache>
                <c:ptCount val="1"/>
                <c:pt idx="0">
                  <c:v>Biyokütle</c:v>
                </c:pt>
              </c:strCache>
            </c:strRef>
          </c:tx>
          <c:spPr>
            <a:solidFill>
              <a:schemeClr val="accent6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numRef>
              <c:f>Sayfa1!$A$2:$A$25</c:f>
              <c:numCache>
                <c:formatCode>h:mm</c:formatCode>
                <c:ptCount val="24"/>
                <c:pt idx="0">
                  <c:v>0</c:v>
                </c:pt>
                <c:pt idx="1">
                  <c:v>4.1666666666666664E-2</c:v>
                </c:pt>
                <c:pt idx="2">
                  <c:v>8.3333333333333329E-2</c:v>
                </c:pt>
                <c:pt idx="3">
                  <c:v>0.125</c:v>
                </c:pt>
                <c:pt idx="4">
                  <c:v>0.16666666666666666</c:v>
                </c:pt>
                <c:pt idx="5">
                  <c:v>0.20833333333333334</c:v>
                </c:pt>
                <c:pt idx="6">
                  <c:v>0.25</c:v>
                </c:pt>
                <c:pt idx="7">
                  <c:v>0.29166666666666669</c:v>
                </c:pt>
                <c:pt idx="8">
                  <c:v>0.33333333333333331</c:v>
                </c:pt>
                <c:pt idx="9">
                  <c:v>0.375</c:v>
                </c:pt>
                <c:pt idx="10">
                  <c:v>0.41666666666666669</c:v>
                </c:pt>
                <c:pt idx="11">
                  <c:v>0.45833333333333331</c:v>
                </c:pt>
                <c:pt idx="12">
                  <c:v>0.5</c:v>
                </c:pt>
                <c:pt idx="13">
                  <c:v>0.54166666666666663</c:v>
                </c:pt>
                <c:pt idx="14">
                  <c:v>0.58333333333333337</c:v>
                </c:pt>
                <c:pt idx="15">
                  <c:v>0.625</c:v>
                </c:pt>
                <c:pt idx="16">
                  <c:v>0.66666666666666663</c:v>
                </c:pt>
                <c:pt idx="17">
                  <c:v>0.70833333333333337</c:v>
                </c:pt>
                <c:pt idx="18">
                  <c:v>0.75</c:v>
                </c:pt>
                <c:pt idx="19">
                  <c:v>0.79166666666666663</c:v>
                </c:pt>
                <c:pt idx="20">
                  <c:v>0.83333333333333337</c:v>
                </c:pt>
                <c:pt idx="21">
                  <c:v>0.875</c:v>
                </c:pt>
                <c:pt idx="22">
                  <c:v>0.91666666666666663</c:v>
                </c:pt>
                <c:pt idx="23">
                  <c:v>0.95833333333333337</c:v>
                </c:pt>
              </c:numCache>
            </c:numRef>
          </c:cat>
          <c:val>
            <c:numRef>
              <c:f>Sayfa1!$M$2:$M$25</c:f>
              <c:numCache>
                <c:formatCode>General</c:formatCode>
                <c:ptCount val="24"/>
                <c:pt idx="0">
                  <c:v>866.57</c:v>
                </c:pt>
                <c:pt idx="1">
                  <c:v>873.35</c:v>
                </c:pt>
                <c:pt idx="2">
                  <c:v>871.76</c:v>
                </c:pt>
                <c:pt idx="3">
                  <c:v>883.11</c:v>
                </c:pt>
                <c:pt idx="4">
                  <c:v>883.78</c:v>
                </c:pt>
                <c:pt idx="5">
                  <c:v>874.72</c:v>
                </c:pt>
                <c:pt idx="6">
                  <c:v>873.22</c:v>
                </c:pt>
                <c:pt idx="7">
                  <c:v>895.17</c:v>
                </c:pt>
                <c:pt idx="8">
                  <c:v>894.22</c:v>
                </c:pt>
                <c:pt idx="9">
                  <c:v>864.37</c:v>
                </c:pt>
                <c:pt idx="10">
                  <c:v>870.44</c:v>
                </c:pt>
                <c:pt idx="11">
                  <c:v>882.91</c:v>
                </c:pt>
                <c:pt idx="12">
                  <c:v>868.63</c:v>
                </c:pt>
                <c:pt idx="13">
                  <c:v>886.29</c:v>
                </c:pt>
                <c:pt idx="14">
                  <c:v>896.79</c:v>
                </c:pt>
                <c:pt idx="15">
                  <c:v>881.54</c:v>
                </c:pt>
                <c:pt idx="16">
                  <c:v>891.27</c:v>
                </c:pt>
                <c:pt idx="17">
                  <c:v>894.21</c:v>
                </c:pt>
                <c:pt idx="18">
                  <c:v>905</c:v>
                </c:pt>
                <c:pt idx="19">
                  <c:v>893.25</c:v>
                </c:pt>
                <c:pt idx="20">
                  <c:v>892.18</c:v>
                </c:pt>
                <c:pt idx="21">
                  <c:v>890.9</c:v>
                </c:pt>
                <c:pt idx="22">
                  <c:v>885.92</c:v>
                </c:pt>
                <c:pt idx="23">
                  <c:v>861.15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B-5F44-482B-BC01-D3211E2AB0FB}"/>
            </c:ext>
          </c:extLst>
        </c:ser>
        <c:ser>
          <c:idx val="12"/>
          <c:order val="12"/>
          <c:tx>
            <c:strRef>
              <c:f>Sayfa1!$N$1</c:f>
              <c:strCache>
                <c:ptCount val="1"/>
                <c:pt idx="0">
                  <c:v>Nafta</c:v>
                </c:pt>
              </c:strCache>
            </c:strRef>
          </c:tx>
          <c:spPr>
            <a:solidFill>
              <a:schemeClr val="accent1">
                <a:lumMod val="80000"/>
                <a:lumOff val="20000"/>
              </a:schemeClr>
            </a:solidFill>
            <a:ln>
              <a:noFill/>
            </a:ln>
            <a:effectLst/>
          </c:spPr>
          <c:invertIfNegative val="0"/>
          <c:cat>
            <c:numRef>
              <c:f>Sayfa1!$A$2:$A$25</c:f>
              <c:numCache>
                <c:formatCode>h:mm</c:formatCode>
                <c:ptCount val="24"/>
                <c:pt idx="0">
                  <c:v>0</c:v>
                </c:pt>
                <c:pt idx="1">
                  <c:v>4.1666666666666664E-2</c:v>
                </c:pt>
                <c:pt idx="2">
                  <c:v>8.3333333333333329E-2</c:v>
                </c:pt>
                <c:pt idx="3">
                  <c:v>0.125</c:v>
                </c:pt>
                <c:pt idx="4">
                  <c:v>0.16666666666666666</c:v>
                </c:pt>
                <c:pt idx="5">
                  <c:v>0.20833333333333334</c:v>
                </c:pt>
                <c:pt idx="6">
                  <c:v>0.25</c:v>
                </c:pt>
                <c:pt idx="7">
                  <c:v>0.29166666666666669</c:v>
                </c:pt>
                <c:pt idx="8">
                  <c:v>0.33333333333333331</c:v>
                </c:pt>
                <c:pt idx="9">
                  <c:v>0.375</c:v>
                </c:pt>
                <c:pt idx="10">
                  <c:v>0.41666666666666669</c:v>
                </c:pt>
                <c:pt idx="11">
                  <c:v>0.45833333333333331</c:v>
                </c:pt>
                <c:pt idx="12">
                  <c:v>0.5</c:v>
                </c:pt>
                <c:pt idx="13">
                  <c:v>0.54166666666666663</c:v>
                </c:pt>
                <c:pt idx="14">
                  <c:v>0.58333333333333337</c:v>
                </c:pt>
                <c:pt idx="15">
                  <c:v>0.625</c:v>
                </c:pt>
                <c:pt idx="16">
                  <c:v>0.66666666666666663</c:v>
                </c:pt>
                <c:pt idx="17">
                  <c:v>0.70833333333333337</c:v>
                </c:pt>
                <c:pt idx="18">
                  <c:v>0.75</c:v>
                </c:pt>
                <c:pt idx="19">
                  <c:v>0.79166666666666663</c:v>
                </c:pt>
                <c:pt idx="20">
                  <c:v>0.83333333333333337</c:v>
                </c:pt>
                <c:pt idx="21">
                  <c:v>0.875</c:v>
                </c:pt>
                <c:pt idx="22">
                  <c:v>0.91666666666666663</c:v>
                </c:pt>
                <c:pt idx="23">
                  <c:v>0.95833333333333337</c:v>
                </c:pt>
              </c:numCache>
            </c:numRef>
          </c:cat>
          <c:val>
            <c:numRef>
              <c:f>Sayfa1!$N$2:$N$25</c:f>
              <c:numCache>
                <c:formatCode>General</c:formatCode>
                <c:ptCount val="24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5F44-482B-BC01-D3211E2AB0FB}"/>
            </c:ext>
          </c:extLst>
        </c:ser>
        <c:ser>
          <c:idx val="13"/>
          <c:order val="13"/>
          <c:tx>
            <c:strRef>
              <c:f>Sayfa1!$O$1</c:f>
              <c:strCache>
                <c:ptCount val="1"/>
                <c:pt idx="0">
                  <c:v>LNG</c:v>
                </c:pt>
              </c:strCache>
            </c:strRef>
          </c:tx>
          <c:spPr>
            <a:solidFill>
              <a:schemeClr val="accent2">
                <a:lumMod val="80000"/>
                <a:lumOff val="20000"/>
              </a:schemeClr>
            </a:solidFill>
            <a:ln>
              <a:noFill/>
            </a:ln>
            <a:effectLst/>
          </c:spPr>
          <c:invertIfNegative val="0"/>
          <c:cat>
            <c:numRef>
              <c:f>Sayfa1!$A$2:$A$25</c:f>
              <c:numCache>
                <c:formatCode>h:mm</c:formatCode>
                <c:ptCount val="24"/>
                <c:pt idx="0">
                  <c:v>0</c:v>
                </c:pt>
                <c:pt idx="1">
                  <c:v>4.1666666666666664E-2</c:v>
                </c:pt>
                <c:pt idx="2">
                  <c:v>8.3333333333333329E-2</c:v>
                </c:pt>
                <c:pt idx="3">
                  <c:v>0.125</c:v>
                </c:pt>
                <c:pt idx="4">
                  <c:v>0.16666666666666666</c:v>
                </c:pt>
                <c:pt idx="5">
                  <c:v>0.20833333333333334</c:v>
                </c:pt>
                <c:pt idx="6">
                  <c:v>0.25</c:v>
                </c:pt>
                <c:pt idx="7">
                  <c:v>0.29166666666666669</c:v>
                </c:pt>
                <c:pt idx="8">
                  <c:v>0.33333333333333331</c:v>
                </c:pt>
                <c:pt idx="9">
                  <c:v>0.375</c:v>
                </c:pt>
                <c:pt idx="10">
                  <c:v>0.41666666666666669</c:v>
                </c:pt>
                <c:pt idx="11">
                  <c:v>0.45833333333333331</c:v>
                </c:pt>
                <c:pt idx="12">
                  <c:v>0.5</c:v>
                </c:pt>
                <c:pt idx="13">
                  <c:v>0.54166666666666663</c:v>
                </c:pt>
                <c:pt idx="14">
                  <c:v>0.58333333333333337</c:v>
                </c:pt>
                <c:pt idx="15">
                  <c:v>0.625</c:v>
                </c:pt>
                <c:pt idx="16">
                  <c:v>0.66666666666666663</c:v>
                </c:pt>
                <c:pt idx="17">
                  <c:v>0.70833333333333337</c:v>
                </c:pt>
                <c:pt idx="18">
                  <c:v>0.75</c:v>
                </c:pt>
                <c:pt idx="19">
                  <c:v>0.79166666666666663</c:v>
                </c:pt>
                <c:pt idx="20">
                  <c:v>0.83333333333333337</c:v>
                </c:pt>
                <c:pt idx="21">
                  <c:v>0.875</c:v>
                </c:pt>
                <c:pt idx="22">
                  <c:v>0.91666666666666663</c:v>
                </c:pt>
                <c:pt idx="23">
                  <c:v>0.95833333333333337</c:v>
                </c:pt>
              </c:numCache>
            </c:numRef>
          </c:cat>
          <c:val>
            <c:numRef>
              <c:f>Sayfa1!$O$2:$O$25</c:f>
              <c:numCache>
                <c:formatCode>General</c:formatCode>
                <c:ptCount val="24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D-5F44-482B-BC01-D3211E2AB0FB}"/>
            </c:ext>
          </c:extLst>
        </c:ser>
        <c:ser>
          <c:idx val="14"/>
          <c:order val="14"/>
          <c:tx>
            <c:strRef>
              <c:f>Sayfa1!$P$1</c:f>
              <c:strCache>
                <c:ptCount val="1"/>
                <c:pt idx="0">
                  <c:v>Uluslararası</c:v>
                </c:pt>
              </c:strCache>
            </c:strRef>
          </c:tx>
          <c:spPr>
            <a:solidFill>
              <a:schemeClr val="accent3">
                <a:lumMod val="80000"/>
                <a:lumOff val="20000"/>
              </a:schemeClr>
            </a:solidFill>
            <a:ln>
              <a:noFill/>
            </a:ln>
            <a:effectLst/>
          </c:spPr>
          <c:invertIfNegative val="0"/>
          <c:cat>
            <c:numRef>
              <c:f>Sayfa1!$A$2:$A$25</c:f>
              <c:numCache>
                <c:formatCode>h:mm</c:formatCode>
                <c:ptCount val="24"/>
                <c:pt idx="0">
                  <c:v>0</c:v>
                </c:pt>
                <c:pt idx="1">
                  <c:v>4.1666666666666664E-2</c:v>
                </c:pt>
                <c:pt idx="2">
                  <c:v>8.3333333333333329E-2</c:v>
                </c:pt>
                <c:pt idx="3">
                  <c:v>0.125</c:v>
                </c:pt>
                <c:pt idx="4">
                  <c:v>0.16666666666666666</c:v>
                </c:pt>
                <c:pt idx="5">
                  <c:v>0.20833333333333334</c:v>
                </c:pt>
                <c:pt idx="6">
                  <c:v>0.25</c:v>
                </c:pt>
                <c:pt idx="7">
                  <c:v>0.29166666666666669</c:v>
                </c:pt>
                <c:pt idx="8">
                  <c:v>0.33333333333333331</c:v>
                </c:pt>
                <c:pt idx="9">
                  <c:v>0.375</c:v>
                </c:pt>
                <c:pt idx="10">
                  <c:v>0.41666666666666669</c:v>
                </c:pt>
                <c:pt idx="11">
                  <c:v>0.45833333333333331</c:v>
                </c:pt>
                <c:pt idx="12">
                  <c:v>0.5</c:v>
                </c:pt>
                <c:pt idx="13">
                  <c:v>0.54166666666666663</c:v>
                </c:pt>
                <c:pt idx="14">
                  <c:v>0.58333333333333337</c:v>
                </c:pt>
                <c:pt idx="15">
                  <c:v>0.625</c:v>
                </c:pt>
                <c:pt idx="16">
                  <c:v>0.66666666666666663</c:v>
                </c:pt>
                <c:pt idx="17">
                  <c:v>0.70833333333333337</c:v>
                </c:pt>
                <c:pt idx="18">
                  <c:v>0.75</c:v>
                </c:pt>
                <c:pt idx="19">
                  <c:v>0.79166666666666663</c:v>
                </c:pt>
                <c:pt idx="20">
                  <c:v>0.83333333333333337</c:v>
                </c:pt>
                <c:pt idx="21">
                  <c:v>0.875</c:v>
                </c:pt>
                <c:pt idx="22">
                  <c:v>0.91666666666666663</c:v>
                </c:pt>
                <c:pt idx="23">
                  <c:v>0.95833333333333337</c:v>
                </c:pt>
              </c:numCache>
            </c:numRef>
          </c:cat>
          <c:val>
            <c:numRef>
              <c:f>Sayfa1!$P$2:$P$25</c:f>
              <c:numCache>
                <c:formatCode>General</c:formatCode>
                <c:ptCount val="24"/>
                <c:pt idx="0">
                  <c:v>527.44000000000005</c:v>
                </c:pt>
                <c:pt idx="1">
                  <c:v>478.42</c:v>
                </c:pt>
                <c:pt idx="2">
                  <c:v>331.03</c:v>
                </c:pt>
                <c:pt idx="3">
                  <c:v>335.96</c:v>
                </c:pt>
                <c:pt idx="4">
                  <c:v>181.88</c:v>
                </c:pt>
                <c:pt idx="5">
                  <c:v>168.84</c:v>
                </c:pt>
                <c:pt idx="6">
                  <c:v>282.77999999999997</c:v>
                </c:pt>
                <c:pt idx="7">
                  <c:v>221.67</c:v>
                </c:pt>
                <c:pt idx="8">
                  <c:v>708.75</c:v>
                </c:pt>
                <c:pt idx="9">
                  <c:v>701.58</c:v>
                </c:pt>
                <c:pt idx="10">
                  <c:v>648.29</c:v>
                </c:pt>
                <c:pt idx="11">
                  <c:v>154.19</c:v>
                </c:pt>
                <c:pt idx="12">
                  <c:v>36.25</c:v>
                </c:pt>
                <c:pt idx="13">
                  <c:v>21.51</c:v>
                </c:pt>
                <c:pt idx="14">
                  <c:v>458.7</c:v>
                </c:pt>
                <c:pt idx="15">
                  <c:v>302.95</c:v>
                </c:pt>
                <c:pt idx="16">
                  <c:v>736.99</c:v>
                </c:pt>
                <c:pt idx="17">
                  <c:v>715.05</c:v>
                </c:pt>
                <c:pt idx="18">
                  <c:v>745.13</c:v>
                </c:pt>
                <c:pt idx="19">
                  <c:v>602.16999999999996</c:v>
                </c:pt>
                <c:pt idx="20">
                  <c:v>489.88</c:v>
                </c:pt>
                <c:pt idx="21">
                  <c:v>577.04999999999995</c:v>
                </c:pt>
                <c:pt idx="22">
                  <c:v>612.46</c:v>
                </c:pt>
                <c:pt idx="23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5F44-482B-BC01-D3211E2AB0FB}"/>
            </c:ext>
          </c:extLst>
        </c:ser>
        <c:ser>
          <c:idx val="15"/>
          <c:order val="15"/>
          <c:tx>
            <c:strRef>
              <c:f>Sayfa1!$Q$1</c:f>
              <c:strCache>
                <c:ptCount val="1"/>
                <c:pt idx="0">
                  <c:v>Atık Isı</c:v>
                </c:pt>
              </c:strCache>
            </c:strRef>
          </c:tx>
          <c:spPr>
            <a:solidFill>
              <a:schemeClr val="accent4">
                <a:lumMod val="80000"/>
                <a:lumOff val="20000"/>
              </a:schemeClr>
            </a:solidFill>
            <a:ln>
              <a:noFill/>
            </a:ln>
            <a:effectLst/>
          </c:spPr>
          <c:invertIfNegative val="0"/>
          <c:cat>
            <c:numRef>
              <c:f>Sayfa1!$A$2:$A$25</c:f>
              <c:numCache>
                <c:formatCode>h:mm</c:formatCode>
                <c:ptCount val="24"/>
                <c:pt idx="0">
                  <c:v>0</c:v>
                </c:pt>
                <c:pt idx="1">
                  <c:v>4.1666666666666664E-2</c:v>
                </c:pt>
                <c:pt idx="2">
                  <c:v>8.3333333333333329E-2</c:v>
                </c:pt>
                <c:pt idx="3">
                  <c:v>0.125</c:v>
                </c:pt>
                <c:pt idx="4">
                  <c:v>0.16666666666666666</c:v>
                </c:pt>
                <c:pt idx="5">
                  <c:v>0.20833333333333334</c:v>
                </c:pt>
                <c:pt idx="6">
                  <c:v>0.25</c:v>
                </c:pt>
                <c:pt idx="7">
                  <c:v>0.29166666666666669</c:v>
                </c:pt>
                <c:pt idx="8">
                  <c:v>0.33333333333333331</c:v>
                </c:pt>
                <c:pt idx="9">
                  <c:v>0.375</c:v>
                </c:pt>
                <c:pt idx="10">
                  <c:v>0.41666666666666669</c:v>
                </c:pt>
                <c:pt idx="11">
                  <c:v>0.45833333333333331</c:v>
                </c:pt>
                <c:pt idx="12">
                  <c:v>0.5</c:v>
                </c:pt>
                <c:pt idx="13">
                  <c:v>0.54166666666666663</c:v>
                </c:pt>
                <c:pt idx="14">
                  <c:v>0.58333333333333337</c:v>
                </c:pt>
                <c:pt idx="15">
                  <c:v>0.625</c:v>
                </c:pt>
                <c:pt idx="16">
                  <c:v>0.66666666666666663</c:v>
                </c:pt>
                <c:pt idx="17">
                  <c:v>0.70833333333333337</c:v>
                </c:pt>
                <c:pt idx="18">
                  <c:v>0.75</c:v>
                </c:pt>
                <c:pt idx="19">
                  <c:v>0.79166666666666663</c:v>
                </c:pt>
                <c:pt idx="20">
                  <c:v>0.83333333333333337</c:v>
                </c:pt>
                <c:pt idx="21">
                  <c:v>0.875</c:v>
                </c:pt>
                <c:pt idx="22">
                  <c:v>0.91666666666666663</c:v>
                </c:pt>
                <c:pt idx="23">
                  <c:v>0.95833333333333337</c:v>
                </c:pt>
              </c:numCache>
            </c:numRef>
          </c:cat>
          <c:val>
            <c:numRef>
              <c:f>Sayfa1!$Q$2:$Q$25</c:f>
              <c:numCache>
                <c:formatCode>General</c:formatCode>
                <c:ptCount val="24"/>
                <c:pt idx="0">
                  <c:v>85.74</c:v>
                </c:pt>
                <c:pt idx="1">
                  <c:v>85.06</c:v>
                </c:pt>
                <c:pt idx="2">
                  <c:v>87.76</c:v>
                </c:pt>
                <c:pt idx="3">
                  <c:v>89.04</c:v>
                </c:pt>
                <c:pt idx="4">
                  <c:v>92.59</c:v>
                </c:pt>
                <c:pt idx="5">
                  <c:v>91.27</c:v>
                </c:pt>
                <c:pt idx="6">
                  <c:v>93.59</c:v>
                </c:pt>
                <c:pt idx="7">
                  <c:v>90.09</c:v>
                </c:pt>
                <c:pt idx="8">
                  <c:v>92.47</c:v>
                </c:pt>
                <c:pt idx="9">
                  <c:v>89.86</c:v>
                </c:pt>
                <c:pt idx="10">
                  <c:v>90.09</c:v>
                </c:pt>
                <c:pt idx="11">
                  <c:v>86.94</c:v>
                </c:pt>
                <c:pt idx="12">
                  <c:v>90.33</c:v>
                </c:pt>
                <c:pt idx="13">
                  <c:v>93.06</c:v>
                </c:pt>
                <c:pt idx="14">
                  <c:v>92.22</c:v>
                </c:pt>
                <c:pt idx="15">
                  <c:v>91.24</c:v>
                </c:pt>
                <c:pt idx="16">
                  <c:v>85.84</c:v>
                </c:pt>
                <c:pt idx="17">
                  <c:v>84.93</c:v>
                </c:pt>
                <c:pt idx="18">
                  <c:v>85.12</c:v>
                </c:pt>
                <c:pt idx="19">
                  <c:v>84.72</c:v>
                </c:pt>
                <c:pt idx="20">
                  <c:v>82.17</c:v>
                </c:pt>
                <c:pt idx="21">
                  <c:v>78.72</c:v>
                </c:pt>
                <c:pt idx="22">
                  <c:v>77.260000000000005</c:v>
                </c:pt>
                <c:pt idx="23">
                  <c:v>76.56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F-5F44-482B-BC01-D3211E2AB0F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493346127"/>
        <c:axId val="1080263807"/>
      </c:barChart>
      <c:catAx>
        <c:axId val="1493346127"/>
        <c:scaling>
          <c:orientation val="minMax"/>
        </c:scaling>
        <c:delete val="0"/>
        <c:axPos val="b"/>
        <c:numFmt formatCode="h:mm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tr-TR"/>
          </a:p>
        </c:txPr>
        <c:crossAx val="1080263807"/>
        <c:crosses val="autoZero"/>
        <c:auto val="1"/>
        <c:lblAlgn val="ctr"/>
        <c:lblOffset val="100"/>
        <c:noMultiLvlLbl val="0"/>
      </c:catAx>
      <c:valAx>
        <c:axId val="108026380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tr-TR"/>
          </a:p>
        </c:txPr>
        <c:crossAx val="149334612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tr-T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tr-T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tr-T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t-IT" sz="1200" dirty="0"/>
              <a:t>Region: Demo_Case</a:t>
            </a:r>
            <a:r>
              <a:rPr lang="tr-TR" sz="1200" dirty="0"/>
              <a:t>2</a:t>
            </a:r>
            <a:r>
              <a:rPr lang="it-IT" sz="1200" dirty="0"/>
              <a:t>, Scenario: adb</a:t>
            </a:r>
          </a:p>
          <a:p>
            <a:pPr>
              <a:defRPr sz="1200"/>
            </a:pPr>
            <a:r>
              <a:rPr lang="it-IT" sz="1200" dirty="0"/>
              <a:t>Unit: MW</a:t>
            </a:r>
            <a:endParaRPr lang="tr-TR" sz="12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tr-TR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Sayfa1!$B$1</c:f>
              <c:strCache>
                <c:ptCount val="1"/>
                <c:pt idx="0">
                  <c:v>Coal_PP/total inst cap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Sayfa1!$A$2:$A$7</c:f>
              <c:numCache>
                <c:formatCode>General</c:formatCode>
                <c:ptCount val="6"/>
                <c:pt idx="0">
                  <c:v>2002</c:v>
                </c:pt>
                <c:pt idx="1">
                  <c:v>2005</c:v>
                </c:pt>
                <c:pt idx="2">
                  <c:v>2010</c:v>
                </c:pt>
                <c:pt idx="3">
                  <c:v>2015</c:v>
                </c:pt>
                <c:pt idx="4">
                  <c:v>2020</c:v>
                </c:pt>
                <c:pt idx="5">
                  <c:v>2025</c:v>
                </c:pt>
              </c:numCache>
            </c:numRef>
          </c:cat>
          <c:val>
            <c:numRef>
              <c:f>Sayfa1!$B$2:$B$7</c:f>
              <c:numCache>
                <c:formatCode>General</c:formatCode>
                <c:ptCount val="6"/>
                <c:pt idx="0">
                  <c:v>400</c:v>
                </c:pt>
                <c:pt idx="1">
                  <c:v>408.55</c:v>
                </c:pt>
                <c:pt idx="2">
                  <c:v>521.41999999999996</c:v>
                </c:pt>
                <c:pt idx="3">
                  <c:v>665.48</c:v>
                </c:pt>
                <c:pt idx="4">
                  <c:v>849.34</c:v>
                </c:pt>
                <c:pt idx="5">
                  <c:v>1083.99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249-480F-95AF-B2294AEAF723}"/>
            </c:ext>
          </c:extLst>
        </c:ser>
        <c:ser>
          <c:idx val="1"/>
          <c:order val="1"/>
          <c:tx>
            <c:strRef>
              <c:f>Sayfa1!$C$1</c:f>
              <c:strCache>
                <c:ptCount val="1"/>
                <c:pt idx="0">
                  <c:v>Oil_PP/total inst cap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Sayfa1!$A$2:$A$7</c:f>
              <c:numCache>
                <c:formatCode>General</c:formatCode>
                <c:ptCount val="6"/>
                <c:pt idx="0">
                  <c:v>2002</c:v>
                </c:pt>
                <c:pt idx="1">
                  <c:v>2005</c:v>
                </c:pt>
                <c:pt idx="2">
                  <c:v>2010</c:v>
                </c:pt>
                <c:pt idx="3">
                  <c:v>2015</c:v>
                </c:pt>
                <c:pt idx="4">
                  <c:v>2020</c:v>
                </c:pt>
                <c:pt idx="5">
                  <c:v>2025</c:v>
                </c:pt>
              </c:numCache>
            </c:numRef>
          </c:cat>
          <c:val>
            <c:numRef>
              <c:f>Sayfa1!$C$2:$C$7</c:f>
              <c:numCache>
                <c:formatCode>General</c:formatCode>
                <c:ptCount val="6"/>
                <c:pt idx="0">
                  <c:v>225</c:v>
                </c:pt>
                <c:pt idx="1">
                  <c:v>311.44</c:v>
                </c:pt>
                <c:pt idx="2">
                  <c:v>397.48</c:v>
                </c:pt>
                <c:pt idx="3">
                  <c:v>507.3</c:v>
                </c:pt>
                <c:pt idx="4">
                  <c:v>647.46</c:v>
                </c:pt>
                <c:pt idx="5">
                  <c:v>826.34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249-480F-95AF-B2294AEAF72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267318335"/>
        <c:axId val="1226325423"/>
      </c:barChart>
      <c:catAx>
        <c:axId val="126731833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tr-TR"/>
          </a:p>
        </c:txPr>
        <c:crossAx val="1226325423"/>
        <c:crosses val="autoZero"/>
        <c:auto val="1"/>
        <c:lblAlgn val="ctr"/>
        <c:lblOffset val="100"/>
        <c:noMultiLvlLbl val="0"/>
      </c:catAx>
      <c:valAx>
        <c:axId val="122632542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tr-TR"/>
          </a:p>
        </c:txPr>
        <c:crossAx val="126731833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tr-T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tr-TR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tr-T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200" dirty="0"/>
              <a:t>producers of fuel Electricity on level Secondary</a:t>
            </a:r>
          </a:p>
          <a:p>
            <a:pPr>
              <a:defRPr sz="1200"/>
            </a:pPr>
            <a:r>
              <a:rPr lang="en-US" sz="1200" dirty="0"/>
              <a:t>Region: </a:t>
            </a:r>
            <a:r>
              <a:rPr lang="en-US" sz="1200" dirty="0" err="1"/>
              <a:t>Demo_Case</a:t>
            </a:r>
            <a:r>
              <a:rPr lang="tr-TR" sz="1200" dirty="0"/>
              <a:t>2</a:t>
            </a:r>
            <a:r>
              <a:rPr lang="en-US" sz="1200" dirty="0"/>
              <a:t>, Scenario: </a:t>
            </a:r>
            <a:r>
              <a:rPr lang="en-US" sz="1200" dirty="0" err="1"/>
              <a:t>adb</a:t>
            </a:r>
            <a:endParaRPr lang="en-US" sz="1200" dirty="0"/>
          </a:p>
          <a:p>
            <a:pPr>
              <a:defRPr sz="1200"/>
            </a:pPr>
            <a:r>
              <a:rPr lang="en-US" sz="1200" dirty="0"/>
              <a:t>Unit: </a:t>
            </a:r>
            <a:r>
              <a:rPr lang="en-US" sz="1200" dirty="0" err="1"/>
              <a:t>MWyr</a:t>
            </a:r>
            <a:endParaRPr lang="tr-TR" sz="12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tr-TR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Sayfa1!$B$1</c:f>
              <c:strCache>
                <c:ptCount val="1"/>
                <c:pt idx="0">
                  <c:v>Coal_PP/Electricity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Sayfa1!$A$2:$A$7</c:f>
              <c:numCache>
                <c:formatCode>General</c:formatCode>
                <c:ptCount val="6"/>
                <c:pt idx="0">
                  <c:v>2002</c:v>
                </c:pt>
                <c:pt idx="1">
                  <c:v>2005</c:v>
                </c:pt>
                <c:pt idx="2">
                  <c:v>2010</c:v>
                </c:pt>
                <c:pt idx="3">
                  <c:v>2015</c:v>
                </c:pt>
                <c:pt idx="4">
                  <c:v>2020</c:v>
                </c:pt>
                <c:pt idx="5">
                  <c:v>2025</c:v>
                </c:pt>
              </c:numCache>
            </c:numRef>
          </c:cat>
          <c:val>
            <c:numRef>
              <c:f>Sayfa1!$B$2:$B$7</c:f>
              <c:numCache>
                <c:formatCode>General</c:formatCode>
                <c:ptCount val="6"/>
                <c:pt idx="0">
                  <c:v>242.22</c:v>
                </c:pt>
                <c:pt idx="1">
                  <c:v>275.75</c:v>
                </c:pt>
                <c:pt idx="2">
                  <c:v>351.94</c:v>
                </c:pt>
                <c:pt idx="3">
                  <c:v>449.17</c:v>
                </c:pt>
                <c:pt idx="4">
                  <c:v>573.27</c:v>
                </c:pt>
                <c:pt idx="5">
                  <c:v>731.65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0AD-46CA-B5F9-EA7CC36EFB05}"/>
            </c:ext>
          </c:extLst>
        </c:ser>
        <c:ser>
          <c:idx val="1"/>
          <c:order val="1"/>
          <c:tx>
            <c:strRef>
              <c:f>Sayfa1!$C$1</c:f>
              <c:strCache>
                <c:ptCount val="1"/>
                <c:pt idx="0">
                  <c:v>Oil_PP/Electricity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Sayfa1!$A$2:$A$7</c:f>
              <c:numCache>
                <c:formatCode>General</c:formatCode>
                <c:ptCount val="6"/>
                <c:pt idx="0">
                  <c:v>2002</c:v>
                </c:pt>
                <c:pt idx="1">
                  <c:v>2005</c:v>
                </c:pt>
                <c:pt idx="2">
                  <c:v>2010</c:v>
                </c:pt>
                <c:pt idx="3">
                  <c:v>2015</c:v>
                </c:pt>
                <c:pt idx="4">
                  <c:v>2020</c:v>
                </c:pt>
                <c:pt idx="5">
                  <c:v>2025</c:v>
                </c:pt>
              </c:numCache>
            </c:numRef>
          </c:cat>
          <c:val>
            <c:numRef>
              <c:f>Sayfa1!$C$2:$C$7</c:f>
              <c:numCache>
                <c:formatCode>General</c:formatCode>
                <c:ptCount val="6"/>
                <c:pt idx="0">
                  <c:v>7.78</c:v>
                </c:pt>
                <c:pt idx="1">
                  <c:v>13.66</c:v>
                </c:pt>
                <c:pt idx="2">
                  <c:v>17.43</c:v>
                </c:pt>
                <c:pt idx="3">
                  <c:v>22.24</c:v>
                </c:pt>
                <c:pt idx="4">
                  <c:v>28.39</c:v>
                </c:pt>
                <c:pt idx="5">
                  <c:v>36.229999999999997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0AD-46CA-B5F9-EA7CC36EFB0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262944383"/>
        <c:axId val="1032714143"/>
      </c:barChart>
      <c:catAx>
        <c:axId val="126294438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tr-TR"/>
          </a:p>
        </c:txPr>
        <c:crossAx val="1032714143"/>
        <c:crosses val="autoZero"/>
        <c:auto val="1"/>
        <c:lblAlgn val="ctr"/>
        <c:lblOffset val="100"/>
        <c:noMultiLvlLbl val="0"/>
      </c:catAx>
      <c:valAx>
        <c:axId val="103271414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tr-TR"/>
          </a:p>
        </c:txPr>
        <c:crossAx val="126294438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tr-T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tr-T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82D6538-C738-4269-8123-FA6984DE5B9F}" type="doc">
      <dgm:prSet loTypeId="urn:microsoft.com/office/officeart/2005/8/layout/hProcess7#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tr-TR"/>
        </a:p>
      </dgm:t>
    </dgm:pt>
    <dgm:pt modelId="{7A6C8151-0670-40A4-A263-8E00713C9FB8}">
      <dgm:prSet phldrT="[Metin]" custT="1"/>
      <dgm:spPr/>
      <dgm:t>
        <a:bodyPr/>
        <a:lstStyle/>
        <a:p>
          <a:r>
            <a:rPr lang="tr-TR" sz="2800" dirty="0"/>
            <a:t>INPUT</a:t>
          </a:r>
        </a:p>
      </dgm:t>
    </dgm:pt>
    <dgm:pt modelId="{124D896D-366D-4DB9-8050-73D0935CCD57}" type="parTrans" cxnId="{E087479A-2F62-4539-B68C-88B69D14F2ED}">
      <dgm:prSet/>
      <dgm:spPr/>
      <dgm:t>
        <a:bodyPr/>
        <a:lstStyle/>
        <a:p>
          <a:endParaRPr lang="tr-TR" sz="2800"/>
        </a:p>
      </dgm:t>
    </dgm:pt>
    <dgm:pt modelId="{F08B3E18-7075-4826-AD87-F2E5C3A82F1E}" type="sibTrans" cxnId="{E087479A-2F62-4539-B68C-88B69D14F2ED}">
      <dgm:prSet/>
      <dgm:spPr/>
      <dgm:t>
        <a:bodyPr/>
        <a:lstStyle/>
        <a:p>
          <a:endParaRPr lang="tr-TR" sz="2800"/>
        </a:p>
      </dgm:t>
    </dgm:pt>
    <dgm:pt modelId="{ADDF6534-883C-4EEF-B5DE-5015B79BBDAE}">
      <dgm:prSet phldrT="[Metin]" custT="1"/>
      <dgm:spPr/>
      <dgm:t>
        <a:bodyPr/>
        <a:lstStyle/>
        <a:p>
          <a:r>
            <a:rPr lang="tr-TR" sz="2400" dirty="0" err="1"/>
            <a:t>Energy</a:t>
          </a:r>
          <a:r>
            <a:rPr lang="tr-TR" sz="2400" dirty="0"/>
            <a:t> </a:t>
          </a:r>
          <a:r>
            <a:rPr lang="tr-TR" sz="2400" dirty="0" err="1"/>
            <a:t>System</a:t>
          </a:r>
          <a:r>
            <a:rPr lang="tr-TR" sz="2400" dirty="0"/>
            <a:t> </a:t>
          </a:r>
          <a:r>
            <a:rPr lang="tr-TR" sz="2400" dirty="0" err="1"/>
            <a:t>Structure</a:t>
          </a:r>
          <a:endParaRPr lang="tr-TR" sz="2400" dirty="0"/>
        </a:p>
      </dgm:t>
    </dgm:pt>
    <dgm:pt modelId="{C5CF5FB6-FAF4-4505-8AE2-9422BF50459C}" type="parTrans" cxnId="{85E771C4-2AAC-40C4-8224-57DEC5AE09E8}">
      <dgm:prSet/>
      <dgm:spPr/>
      <dgm:t>
        <a:bodyPr/>
        <a:lstStyle/>
        <a:p>
          <a:endParaRPr lang="tr-TR" sz="2800"/>
        </a:p>
      </dgm:t>
    </dgm:pt>
    <dgm:pt modelId="{F417AA75-437F-43CA-B4F8-3281038E7F17}" type="sibTrans" cxnId="{85E771C4-2AAC-40C4-8224-57DEC5AE09E8}">
      <dgm:prSet/>
      <dgm:spPr/>
      <dgm:t>
        <a:bodyPr/>
        <a:lstStyle/>
        <a:p>
          <a:endParaRPr lang="tr-TR" sz="2800"/>
        </a:p>
      </dgm:t>
    </dgm:pt>
    <dgm:pt modelId="{9162F3EC-AF79-4638-9D4C-32A5A783B501}">
      <dgm:prSet phldrT="[Metin]" custT="1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tr-TR" sz="2800" dirty="0">
              <a:solidFill>
                <a:schemeClr val="tx1"/>
              </a:solidFill>
            </a:rPr>
            <a:t>MESSAGE</a:t>
          </a:r>
        </a:p>
      </dgm:t>
    </dgm:pt>
    <dgm:pt modelId="{9F1E38F3-49D7-4D3D-864E-A445CB3026C7}" type="parTrans" cxnId="{A7B6BB01-664E-4B1C-A110-409690A7003F}">
      <dgm:prSet/>
      <dgm:spPr/>
      <dgm:t>
        <a:bodyPr/>
        <a:lstStyle/>
        <a:p>
          <a:endParaRPr lang="tr-TR" sz="2800"/>
        </a:p>
      </dgm:t>
    </dgm:pt>
    <dgm:pt modelId="{DEBA513D-5BAD-4381-B64A-BCCBC720328D}" type="sibTrans" cxnId="{A7B6BB01-664E-4B1C-A110-409690A7003F}">
      <dgm:prSet/>
      <dgm:spPr/>
      <dgm:t>
        <a:bodyPr/>
        <a:lstStyle/>
        <a:p>
          <a:endParaRPr lang="tr-TR" sz="2800"/>
        </a:p>
      </dgm:t>
    </dgm:pt>
    <dgm:pt modelId="{CB617652-AB0E-41C4-9B04-E00AF15F0E2F}">
      <dgm:prSet phldrT="[Metin]" custT="1"/>
      <dgm:spPr/>
      <dgm:t>
        <a:bodyPr/>
        <a:lstStyle/>
        <a:p>
          <a:r>
            <a:rPr lang="tr-TR" sz="2400" dirty="0">
              <a:solidFill>
                <a:schemeClr val="tx1"/>
              </a:solidFill>
            </a:rPr>
            <a:t>Model </a:t>
          </a:r>
          <a:r>
            <a:rPr lang="tr-TR" sz="2400" dirty="0" err="1">
              <a:solidFill>
                <a:schemeClr val="tx1"/>
              </a:solidFill>
            </a:rPr>
            <a:t>for</a:t>
          </a:r>
          <a:r>
            <a:rPr lang="tr-TR" sz="2400" dirty="0">
              <a:solidFill>
                <a:schemeClr val="tx1"/>
              </a:solidFill>
            </a:rPr>
            <a:t> </a:t>
          </a:r>
          <a:r>
            <a:rPr lang="tr-TR" sz="2400" dirty="0" err="1">
              <a:solidFill>
                <a:schemeClr val="tx1"/>
              </a:solidFill>
            </a:rPr>
            <a:t>Energy</a:t>
          </a:r>
          <a:r>
            <a:rPr lang="tr-TR" sz="2400" dirty="0">
              <a:solidFill>
                <a:schemeClr val="tx1"/>
              </a:solidFill>
            </a:rPr>
            <a:t> </a:t>
          </a:r>
          <a:r>
            <a:rPr lang="tr-TR" sz="2400" dirty="0" err="1">
              <a:solidFill>
                <a:schemeClr val="tx1"/>
              </a:solidFill>
            </a:rPr>
            <a:t>Supply</a:t>
          </a:r>
          <a:r>
            <a:rPr lang="tr-TR" sz="2400" dirty="0">
              <a:solidFill>
                <a:schemeClr val="tx1"/>
              </a:solidFill>
            </a:rPr>
            <a:t> </a:t>
          </a:r>
          <a:r>
            <a:rPr lang="tr-TR" sz="2400" dirty="0" err="1">
              <a:solidFill>
                <a:schemeClr val="tx1"/>
              </a:solidFill>
            </a:rPr>
            <a:t>System</a:t>
          </a:r>
          <a:r>
            <a:rPr lang="tr-TR" sz="2400" dirty="0">
              <a:solidFill>
                <a:schemeClr val="tx1"/>
              </a:solidFill>
            </a:rPr>
            <a:t> </a:t>
          </a:r>
          <a:r>
            <a:rPr lang="tr-TR" sz="2400" dirty="0" err="1">
              <a:solidFill>
                <a:schemeClr val="tx1"/>
              </a:solidFill>
            </a:rPr>
            <a:t>Alternatives</a:t>
          </a:r>
          <a:r>
            <a:rPr lang="tr-TR" sz="2400" dirty="0">
              <a:solidFill>
                <a:schemeClr val="tx1"/>
              </a:solidFill>
            </a:rPr>
            <a:t> </a:t>
          </a:r>
          <a:r>
            <a:rPr lang="tr-TR" sz="2400" dirty="0" err="1">
              <a:solidFill>
                <a:schemeClr val="tx1"/>
              </a:solidFill>
            </a:rPr>
            <a:t>and</a:t>
          </a:r>
          <a:r>
            <a:rPr lang="tr-TR" sz="2400" dirty="0">
              <a:solidFill>
                <a:schemeClr val="tx1"/>
              </a:solidFill>
            </a:rPr>
            <a:t> </a:t>
          </a:r>
          <a:r>
            <a:rPr lang="tr-TR" sz="2400" dirty="0" err="1">
              <a:solidFill>
                <a:schemeClr val="tx1"/>
              </a:solidFill>
            </a:rPr>
            <a:t>their</a:t>
          </a:r>
          <a:r>
            <a:rPr lang="tr-TR" sz="2400" dirty="0">
              <a:solidFill>
                <a:schemeClr val="tx1"/>
              </a:solidFill>
            </a:rPr>
            <a:t> General </a:t>
          </a:r>
          <a:r>
            <a:rPr lang="tr-TR" sz="2400" dirty="0" err="1">
              <a:solidFill>
                <a:schemeClr val="tx1"/>
              </a:solidFill>
            </a:rPr>
            <a:t>Environmental</a:t>
          </a:r>
          <a:r>
            <a:rPr lang="tr-TR" sz="2400" dirty="0">
              <a:solidFill>
                <a:schemeClr val="tx1"/>
              </a:solidFill>
            </a:rPr>
            <a:t> </a:t>
          </a:r>
          <a:r>
            <a:rPr lang="tr-TR" sz="2400" dirty="0" err="1">
              <a:solidFill>
                <a:schemeClr val="tx1"/>
              </a:solidFill>
            </a:rPr>
            <a:t>Impacts</a:t>
          </a:r>
          <a:endParaRPr lang="tr-TR" sz="2400" dirty="0">
            <a:solidFill>
              <a:schemeClr val="tx1"/>
            </a:solidFill>
          </a:endParaRPr>
        </a:p>
      </dgm:t>
    </dgm:pt>
    <dgm:pt modelId="{C90441B9-1D63-4428-9D12-C7A5FEB94F09}" type="parTrans" cxnId="{3BAF72EB-8C7C-4634-A815-F444FD98E359}">
      <dgm:prSet/>
      <dgm:spPr/>
      <dgm:t>
        <a:bodyPr/>
        <a:lstStyle/>
        <a:p>
          <a:endParaRPr lang="tr-TR" sz="2800"/>
        </a:p>
      </dgm:t>
    </dgm:pt>
    <dgm:pt modelId="{18CE5CEB-2E92-4923-912D-98883A8E19B2}" type="sibTrans" cxnId="{3BAF72EB-8C7C-4634-A815-F444FD98E359}">
      <dgm:prSet/>
      <dgm:spPr/>
      <dgm:t>
        <a:bodyPr/>
        <a:lstStyle/>
        <a:p>
          <a:endParaRPr lang="tr-TR" sz="2800"/>
        </a:p>
      </dgm:t>
    </dgm:pt>
    <dgm:pt modelId="{27083A64-EB20-4CF7-806A-D08F7309FC54}">
      <dgm:prSet phldrT="[Metin]" custT="1"/>
      <dgm:spPr/>
      <dgm:t>
        <a:bodyPr/>
        <a:lstStyle/>
        <a:p>
          <a:r>
            <a:rPr lang="tr-TR" sz="2800" dirty="0"/>
            <a:t>OUTPUT</a:t>
          </a:r>
        </a:p>
      </dgm:t>
    </dgm:pt>
    <dgm:pt modelId="{E7C3A851-E9DB-49B2-97D5-39B18DB3506E}" type="parTrans" cxnId="{C91F4E75-6736-4C43-92B3-0D251C72501B}">
      <dgm:prSet/>
      <dgm:spPr/>
      <dgm:t>
        <a:bodyPr/>
        <a:lstStyle/>
        <a:p>
          <a:endParaRPr lang="tr-TR" sz="2800"/>
        </a:p>
      </dgm:t>
    </dgm:pt>
    <dgm:pt modelId="{21499649-BE75-49E8-8FE5-FC7FB0809198}" type="sibTrans" cxnId="{C91F4E75-6736-4C43-92B3-0D251C72501B}">
      <dgm:prSet/>
      <dgm:spPr/>
      <dgm:t>
        <a:bodyPr/>
        <a:lstStyle/>
        <a:p>
          <a:endParaRPr lang="tr-TR" sz="2800"/>
        </a:p>
      </dgm:t>
    </dgm:pt>
    <dgm:pt modelId="{7015D193-FAB4-4CB3-A06F-FD9913685B30}">
      <dgm:prSet phldrT="[Metin]" custT="1"/>
      <dgm:spPr/>
      <dgm:t>
        <a:bodyPr/>
        <a:lstStyle/>
        <a:p>
          <a:r>
            <a:rPr lang="tr-TR" sz="2400" dirty="0" err="1"/>
            <a:t>Primary</a:t>
          </a:r>
          <a:r>
            <a:rPr lang="tr-TR" sz="2400" dirty="0"/>
            <a:t> </a:t>
          </a:r>
          <a:r>
            <a:rPr lang="tr-TR" sz="2400" dirty="0" err="1"/>
            <a:t>and</a:t>
          </a:r>
          <a:r>
            <a:rPr lang="tr-TR" sz="2400" dirty="0"/>
            <a:t> final </a:t>
          </a:r>
          <a:r>
            <a:rPr lang="tr-TR" sz="2400" dirty="0" err="1"/>
            <a:t>energy</a:t>
          </a:r>
          <a:r>
            <a:rPr lang="tr-TR" sz="2400" dirty="0"/>
            <a:t> </a:t>
          </a:r>
          <a:r>
            <a:rPr lang="tr-TR" sz="2400" dirty="0" err="1"/>
            <a:t>mix</a:t>
          </a:r>
          <a:endParaRPr lang="tr-TR" sz="2400" dirty="0"/>
        </a:p>
        <a:p>
          <a:r>
            <a:rPr lang="tr-TR" sz="2400" dirty="0" err="1"/>
            <a:t>Emissions</a:t>
          </a:r>
          <a:r>
            <a:rPr lang="tr-TR" sz="2400" dirty="0"/>
            <a:t> </a:t>
          </a:r>
          <a:r>
            <a:rPr lang="tr-TR" sz="2400" dirty="0" err="1"/>
            <a:t>and</a:t>
          </a:r>
          <a:r>
            <a:rPr lang="tr-TR" sz="2400" dirty="0"/>
            <a:t> </a:t>
          </a:r>
          <a:r>
            <a:rPr lang="tr-TR" sz="2400" dirty="0" err="1"/>
            <a:t>waste</a:t>
          </a:r>
          <a:r>
            <a:rPr lang="tr-TR" sz="2400" dirty="0"/>
            <a:t> </a:t>
          </a:r>
          <a:r>
            <a:rPr lang="tr-TR" sz="2400" dirty="0" err="1"/>
            <a:t>streams</a:t>
          </a:r>
          <a:endParaRPr lang="tr-TR" sz="2400" dirty="0"/>
        </a:p>
        <a:p>
          <a:r>
            <a:rPr lang="tr-TR" sz="2400" dirty="0" err="1"/>
            <a:t>Environmental</a:t>
          </a:r>
          <a:r>
            <a:rPr lang="tr-TR" sz="2400" dirty="0"/>
            <a:t> </a:t>
          </a:r>
          <a:r>
            <a:rPr lang="tr-TR" sz="2400" dirty="0" err="1"/>
            <a:t>impacts</a:t>
          </a:r>
          <a:endParaRPr lang="tr-TR" sz="2400" dirty="0"/>
        </a:p>
        <a:p>
          <a:r>
            <a:rPr lang="tr-TR" sz="2400" dirty="0" err="1"/>
            <a:t>Resource</a:t>
          </a:r>
          <a:r>
            <a:rPr lang="tr-TR" sz="2400" dirty="0"/>
            <a:t> </a:t>
          </a:r>
          <a:r>
            <a:rPr lang="tr-TR" sz="2400" dirty="0" err="1"/>
            <a:t>use</a:t>
          </a:r>
          <a:endParaRPr lang="tr-TR" sz="2400" dirty="0"/>
        </a:p>
        <a:p>
          <a:r>
            <a:rPr lang="tr-TR" sz="2400" dirty="0"/>
            <a:t>Land </a:t>
          </a:r>
          <a:r>
            <a:rPr lang="tr-TR" sz="2400" dirty="0" err="1"/>
            <a:t>use</a:t>
          </a:r>
          <a:endParaRPr lang="tr-TR" sz="2400" dirty="0"/>
        </a:p>
        <a:p>
          <a:r>
            <a:rPr lang="tr-TR" sz="2400" dirty="0" err="1"/>
            <a:t>Import</a:t>
          </a:r>
          <a:r>
            <a:rPr lang="tr-TR" sz="2400" dirty="0"/>
            <a:t> </a:t>
          </a:r>
          <a:r>
            <a:rPr lang="tr-TR" sz="2400" dirty="0" err="1"/>
            <a:t>dependence</a:t>
          </a:r>
          <a:endParaRPr lang="tr-TR" sz="2400" dirty="0"/>
        </a:p>
        <a:p>
          <a:r>
            <a:rPr lang="tr-TR" sz="2400" dirty="0" err="1"/>
            <a:t>Investment</a:t>
          </a:r>
          <a:r>
            <a:rPr lang="tr-TR" sz="2400" dirty="0"/>
            <a:t> </a:t>
          </a:r>
          <a:r>
            <a:rPr lang="tr-TR" sz="2400" dirty="0" err="1"/>
            <a:t>requirements</a:t>
          </a:r>
          <a:endParaRPr lang="tr-TR" sz="2400" dirty="0"/>
        </a:p>
      </dgm:t>
    </dgm:pt>
    <dgm:pt modelId="{5906ECB8-8D16-4F4E-AB9E-40118AD6FB13}" type="parTrans" cxnId="{774AEC98-D554-4632-8E9C-7F79F3F95B74}">
      <dgm:prSet/>
      <dgm:spPr/>
      <dgm:t>
        <a:bodyPr/>
        <a:lstStyle/>
        <a:p>
          <a:endParaRPr lang="tr-TR" sz="2800"/>
        </a:p>
      </dgm:t>
    </dgm:pt>
    <dgm:pt modelId="{C7C18B77-7C04-45EA-A18D-D220E0530257}" type="sibTrans" cxnId="{774AEC98-D554-4632-8E9C-7F79F3F95B74}">
      <dgm:prSet/>
      <dgm:spPr/>
      <dgm:t>
        <a:bodyPr/>
        <a:lstStyle/>
        <a:p>
          <a:endParaRPr lang="tr-TR" sz="2800"/>
        </a:p>
      </dgm:t>
    </dgm:pt>
    <dgm:pt modelId="{891605AE-EC72-4510-BFBA-D5153621F9A1}">
      <dgm:prSet phldrT="[Metin]" custT="1"/>
      <dgm:spPr/>
      <dgm:t>
        <a:bodyPr/>
        <a:lstStyle/>
        <a:p>
          <a:r>
            <a:rPr lang="tr-TR" sz="2400" dirty="0" err="1"/>
            <a:t>Base</a:t>
          </a:r>
          <a:r>
            <a:rPr lang="tr-TR" sz="2400" dirty="0"/>
            <a:t> </a:t>
          </a:r>
          <a:r>
            <a:rPr lang="tr-TR" sz="2400" dirty="0" err="1"/>
            <a:t>year</a:t>
          </a:r>
          <a:r>
            <a:rPr lang="tr-TR" sz="2400" dirty="0"/>
            <a:t> </a:t>
          </a:r>
          <a:r>
            <a:rPr lang="tr-TR" sz="2400" dirty="0" err="1"/>
            <a:t>energy</a:t>
          </a:r>
          <a:r>
            <a:rPr lang="tr-TR" sz="2400" dirty="0"/>
            <a:t> </a:t>
          </a:r>
          <a:r>
            <a:rPr lang="tr-TR" sz="2400" dirty="0" err="1"/>
            <a:t>flows</a:t>
          </a:r>
          <a:r>
            <a:rPr lang="tr-TR" sz="2400" dirty="0"/>
            <a:t> </a:t>
          </a:r>
          <a:r>
            <a:rPr lang="tr-TR" sz="2400" dirty="0" err="1"/>
            <a:t>and</a:t>
          </a:r>
          <a:r>
            <a:rPr lang="tr-TR" sz="2400" dirty="0"/>
            <a:t> </a:t>
          </a:r>
          <a:r>
            <a:rPr lang="tr-TR" sz="2400" dirty="0" err="1"/>
            <a:t>prices</a:t>
          </a:r>
          <a:endParaRPr lang="tr-TR" sz="2400" dirty="0"/>
        </a:p>
      </dgm:t>
    </dgm:pt>
    <dgm:pt modelId="{7509E50F-FFDF-49C0-AD22-4D8311755A3C}" type="parTrans" cxnId="{845859F4-7DEA-4198-8E20-41FA3EAAA6DB}">
      <dgm:prSet/>
      <dgm:spPr/>
      <dgm:t>
        <a:bodyPr/>
        <a:lstStyle/>
        <a:p>
          <a:endParaRPr lang="tr-TR" sz="2800"/>
        </a:p>
      </dgm:t>
    </dgm:pt>
    <dgm:pt modelId="{9F86D7B7-ABF2-4474-AE93-1D6975FC6E55}" type="sibTrans" cxnId="{845859F4-7DEA-4198-8E20-41FA3EAAA6DB}">
      <dgm:prSet/>
      <dgm:spPr/>
      <dgm:t>
        <a:bodyPr/>
        <a:lstStyle/>
        <a:p>
          <a:endParaRPr lang="tr-TR" sz="2800"/>
        </a:p>
      </dgm:t>
    </dgm:pt>
    <dgm:pt modelId="{BCD0E872-458E-4AE7-9D85-C7694D4BE681}">
      <dgm:prSet phldrT="[Metin]" custT="1"/>
      <dgm:spPr/>
      <dgm:t>
        <a:bodyPr/>
        <a:lstStyle/>
        <a:p>
          <a:r>
            <a:rPr lang="tr-TR" sz="2400" dirty="0" err="1"/>
            <a:t>Energy</a:t>
          </a:r>
          <a:r>
            <a:rPr lang="tr-TR" sz="2400" dirty="0"/>
            <a:t> </a:t>
          </a:r>
          <a:r>
            <a:rPr lang="tr-TR" sz="2400" dirty="0" err="1"/>
            <a:t>demand</a:t>
          </a:r>
          <a:r>
            <a:rPr lang="tr-TR" sz="2400" dirty="0"/>
            <a:t> </a:t>
          </a:r>
          <a:r>
            <a:rPr lang="tr-TR" sz="2400" dirty="0" err="1"/>
            <a:t>projections</a:t>
          </a:r>
          <a:endParaRPr lang="tr-TR" sz="2400" dirty="0"/>
        </a:p>
      </dgm:t>
    </dgm:pt>
    <dgm:pt modelId="{66330982-F9A9-43FC-8743-6158409DDFFE}" type="parTrans" cxnId="{1623F0B1-165C-4615-AB72-F0DAC21897BA}">
      <dgm:prSet/>
      <dgm:spPr/>
      <dgm:t>
        <a:bodyPr/>
        <a:lstStyle/>
        <a:p>
          <a:endParaRPr lang="tr-TR" sz="2800"/>
        </a:p>
      </dgm:t>
    </dgm:pt>
    <dgm:pt modelId="{A57018C1-1871-4D06-98BB-85AF1455AC41}" type="sibTrans" cxnId="{1623F0B1-165C-4615-AB72-F0DAC21897BA}">
      <dgm:prSet/>
      <dgm:spPr/>
      <dgm:t>
        <a:bodyPr/>
        <a:lstStyle/>
        <a:p>
          <a:endParaRPr lang="tr-TR" sz="2800"/>
        </a:p>
      </dgm:t>
    </dgm:pt>
    <dgm:pt modelId="{F7FA61DA-7A97-4048-B513-E983ECA17371}">
      <dgm:prSet phldrT="[Metin]" custT="1"/>
      <dgm:spPr/>
      <dgm:t>
        <a:bodyPr/>
        <a:lstStyle/>
        <a:p>
          <a:r>
            <a:rPr lang="tr-TR" sz="2400" dirty="0" err="1"/>
            <a:t>Technology</a:t>
          </a:r>
          <a:r>
            <a:rPr lang="tr-TR" sz="2400" dirty="0"/>
            <a:t> </a:t>
          </a:r>
          <a:r>
            <a:rPr lang="tr-TR" sz="2400" dirty="0" err="1"/>
            <a:t>and</a:t>
          </a:r>
          <a:r>
            <a:rPr lang="tr-TR" sz="2400" dirty="0"/>
            <a:t> </a:t>
          </a:r>
          <a:r>
            <a:rPr lang="tr-TR" sz="2400" dirty="0" err="1"/>
            <a:t>Resource</a:t>
          </a:r>
          <a:r>
            <a:rPr lang="tr-TR" sz="2400" dirty="0"/>
            <a:t> </a:t>
          </a:r>
          <a:r>
            <a:rPr lang="tr-TR" sz="2400" dirty="0" err="1"/>
            <a:t>Options</a:t>
          </a:r>
          <a:endParaRPr lang="tr-TR" sz="2400" dirty="0"/>
        </a:p>
      </dgm:t>
    </dgm:pt>
    <dgm:pt modelId="{676F5B5F-72F1-468E-9C25-94857E411910}" type="parTrans" cxnId="{954B7DD6-88AD-4E53-945D-42B0B5E6B7A8}">
      <dgm:prSet/>
      <dgm:spPr/>
      <dgm:t>
        <a:bodyPr/>
        <a:lstStyle/>
        <a:p>
          <a:endParaRPr lang="tr-TR" sz="2800"/>
        </a:p>
      </dgm:t>
    </dgm:pt>
    <dgm:pt modelId="{ED58BE5F-CFCC-428C-B7D9-858E25C7D549}" type="sibTrans" cxnId="{954B7DD6-88AD-4E53-945D-42B0B5E6B7A8}">
      <dgm:prSet/>
      <dgm:spPr/>
      <dgm:t>
        <a:bodyPr/>
        <a:lstStyle/>
        <a:p>
          <a:endParaRPr lang="tr-TR" sz="2800"/>
        </a:p>
      </dgm:t>
    </dgm:pt>
    <dgm:pt modelId="{6110C2DD-DE31-4945-A7D2-B7FCD12F3E46}">
      <dgm:prSet phldrT="[Metin]" custT="1"/>
      <dgm:spPr/>
      <dgm:t>
        <a:bodyPr/>
        <a:lstStyle/>
        <a:p>
          <a:r>
            <a:rPr lang="tr-TR" sz="2400" dirty="0" err="1"/>
            <a:t>Technical</a:t>
          </a:r>
          <a:r>
            <a:rPr lang="tr-TR" sz="2400" dirty="0"/>
            <a:t> </a:t>
          </a:r>
          <a:r>
            <a:rPr lang="tr-TR" sz="2400" dirty="0" err="1"/>
            <a:t>and</a:t>
          </a:r>
          <a:r>
            <a:rPr lang="tr-TR" sz="2400" dirty="0"/>
            <a:t> </a:t>
          </a:r>
          <a:r>
            <a:rPr lang="tr-TR" sz="2400" dirty="0" err="1"/>
            <a:t>policy</a:t>
          </a:r>
          <a:r>
            <a:rPr lang="tr-TR" sz="2400" dirty="0"/>
            <a:t> </a:t>
          </a:r>
          <a:r>
            <a:rPr lang="tr-TR" sz="2400" dirty="0" err="1"/>
            <a:t>constraints</a:t>
          </a:r>
          <a:endParaRPr lang="tr-TR" sz="2400" dirty="0"/>
        </a:p>
      </dgm:t>
    </dgm:pt>
    <dgm:pt modelId="{119425F7-54A7-4801-A622-C916E15D6155}" type="parTrans" cxnId="{B937F71B-DEF1-4F8C-AA0D-B9519BC02763}">
      <dgm:prSet/>
      <dgm:spPr/>
      <dgm:t>
        <a:bodyPr/>
        <a:lstStyle/>
        <a:p>
          <a:endParaRPr lang="tr-TR" sz="2800"/>
        </a:p>
      </dgm:t>
    </dgm:pt>
    <dgm:pt modelId="{D3277392-7EBC-46D9-B941-76CAABE2622A}" type="sibTrans" cxnId="{B937F71B-DEF1-4F8C-AA0D-B9519BC02763}">
      <dgm:prSet/>
      <dgm:spPr/>
      <dgm:t>
        <a:bodyPr/>
        <a:lstStyle/>
        <a:p>
          <a:endParaRPr lang="tr-TR" sz="2800"/>
        </a:p>
      </dgm:t>
    </dgm:pt>
    <dgm:pt modelId="{EED2BC8B-B5FD-40EB-908A-4592E97734F2}" type="pres">
      <dgm:prSet presAssocID="{682D6538-C738-4269-8123-FA6984DE5B9F}" presName="Name0" presStyleCnt="0">
        <dgm:presLayoutVars>
          <dgm:dir/>
          <dgm:animLvl val="lvl"/>
          <dgm:resizeHandles val="exact"/>
        </dgm:presLayoutVars>
      </dgm:prSet>
      <dgm:spPr/>
    </dgm:pt>
    <dgm:pt modelId="{849CB24E-8DFE-400A-818E-E31E2EDC9280}" type="pres">
      <dgm:prSet presAssocID="{7A6C8151-0670-40A4-A263-8E00713C9FB8}" presName="compositeNode" presStyleCnt="0">
        <dgm:presLayoutVars>
          <dgm:bulletEnabled val="1"/>
        </dgm:presLayoutVars>
      </dgm:prSet>
      <dgm:spPr/>
    </dgm:pt>
    <dgm:pt modelId="{5690B9E0-9BA6-400B-A5A0-FBE65890E02D}" type="pres">
      <dgm:prSet presAssocID="{7A6C8151-0670-40A4-A263-8E00713C9FB8}" presName="bgRect" presStyleLbl="node1" presStyleIdx="0" presStyleCnt="3"/>
      <dgm:spPr/>
    </dgm:pt>
    <dgm:pt modelId="{AF49332D-09C2-4D92-A8C3-D4FB88C799D3}" type="pres">
      <dgm:prSet presAssocID="{7A6C8151-0670-40A4-A263-8E00713C9FB8}" presName="parentNode" presStyleLbl="node1" presStyleIdx="0" presStyleCnt="3">
        <dgm:presLayoutVars>
          <dgm:chMax val="0"/>
          <dgm:bulletEnabled val="1"/>
        </dgm:presLayoutVars>
      </dgm:prSet>
      <dgm:spPr/>
    </dgm:pt>
    <dgm:pt modelId="{7CCA24EE-228C-4347-AE0A-EC72A7BD10CB}" type="pres">
      <dgm:prSet presAssocID="{7A6C8151-0670-40A4-A263-8E00713C9FB8}" presName="childNode" presStyleLbl="node1" presStyleIdx="0" presStyleCnt="3">
        <dgm:presLayoutVars>
          <dgm:bulletEnabled val="1"/>
        </dgm:presLayoutVars>
      </dgm:prSet>
      <dgm:spPr/>
    </dgm:pt>
    <dgm:pt modelId="{EC83D995-1FAD-4195-96C2-451AACDC195C}" type="pres">
      <dgm:prSet presAssocID="{F08B3E18-7075-4826-AD87-F2E5C3A82F1E}" presName="hSp" presStyleCnt="0"/>
      <dgm:spPr/>
    </dgm:pt>
    <dgm:pt modelId="{6F1AA30E-308D-4695-BABC-0F71D8DADD42}" type="pres">
      <dgm:prSet presAssocID="{F08B3E18-7075-4826-AD87-F2E5C3A82F1E}" presName="vProcSp" presStyleCnt="0"/>
      <dgm:spPr/>
    </dgm:pt>
    <dgm:pt modelId="{3673FA0E-54E5-4516-9149-374B704A2752}" type="pres">
      <dgm:prSet presAssocID="{F08B3E18-7075-4826-AD87-F2E5C3A82F1E}" presName="vSp1" presStyleCnt="0"/>
      <dgm:spPr/>
    </dgm:pt>
    <dgm:pt modelId="{7DC9555E-459C-47F0-B2F2-1C3134BD4BD2}" type="pres">
      <dgm:prSet presAssocID="{F08B3E18-7075-4826-AD87-F2E5C3A82F1E}" presName="simulatedConn" presStyleLbl="solidFgAcc1" presStyleIdx="0" presStyleCnt="2"/>
      <dgm:spPr/>
    </dgm:pt>
    <dgm:pt modelId="{A3AA43FF-A890-41E5-A035-3232BE935F4B}" type="pres">
      <dgm:prSet presAssocID="{F08B3E18-7075-4826-AD87-F2E5C3A82F1E}" presName="vSp2" presStyleCnt="0"/>
      <dgm:spPr/>
    </dgm:pt>
    <dgm:pt modelId="{5E85BB75-70DD-4814-BB94-DE607F972F56}" type="pres">
      <dgm:prSet presAssocID="{F08B3E18-7075-4826-AD87-F2E5C3A82F1E}" presName="sibTrans" presStyleCnt="0"/>
      <dgm:spPr/>
    </dgm:pt>
    <dgm:pt modelId="{6DC47FF9-6B4A-4016-A056-936336ADE79D}" type="pres">
      <dgm:prSet presAssocID="{9162F3EC-AF79-4638-9D4C-32A5A783B501}" presName="compositeNode" presStyleCnt="0">
        <dgm:presLayoutVars>
          <dgm:bulletEnabled val="1"/>
        </dgm:presLayoutVars>
      </dgm:prSet>
      <dgm:spPr/>
    </dgm:pt>
    <dgm:pt modelId="{E9BDE0E9-12A4-4E47-BD2E-B6D07A0D4320}" type="pres">
      <dgm:prSet presAssocID="{9162F3EC-AF79-4638-9D4C-32A5A783B501}" presName="bgRect" presStyleLbl="node1" presStyleIdx="1" presStyleCnt="3"/>
      <dgm:spPr/>
    </dgm:pt>
    <dgm:pt modelId="{AB334083-4E45-4029-8AE0-908D78BE2AA3}" type="pres">
      <dgm:prSet presAssocID="{9162F3EC-AF79-4638-9D4C-32A5A783B501}" presName="parentNode" presStyleLbl="node1" presStyleIdx="1" presStyleCnt="3">
        <dgm:presLayoutVars>
          <dgm:chMax val="0"/>
          <dgm:bulletEnabled val="1"/>
        </dgm:presLayoutVars>
      </dgm:prSet>
      <dgm:spPr/>
    </dgm:pt>
    <dgm:pt modelId="{08EA50FA-730B-4BA6-AFA5-72DC5289F5A3}" type="pres">
      <dgm:prSet presAssocID="{9162F3EC-AF79-4638-9D4C-32A5A783B501}" presName="childNode" presStyleLbl="node1" presStyleIdx="1" presStyleCnt="3">
        <dgm:presLayoutVars>
          <dgm:bulletEnabled val="1"/>
        </dgm:presLayoutVars>
      </dgm:prSet>
      <dgm:spPr/>
    </dgm:pt>
    <dgm:pt modelId="{891DB495-9DAB-48F0-BF41-7F53B607FA49}" type="pres">
      <dgm:prSet presAssocID="{DEBA513D-5BAD-4381-B64A-BCCBC720328D}" presName="hSp" presStyleCnt="0"/>
      <dgm:spPr/>
    </dgm:pt>
    <dgm:pt modelId="{9A2CAD77-5114-4322-95D8-6684D33EA996}" type="pres">
      <dgm:prSet presAssocID="{DEBA513D-5BAD-4381-B64A-BCCBC720328D}" presName="vProcSp" presStyleCnt="0"/>
      <dgm:spPr/>
    </dgm:pt>
    <dgm:pt modelId="{F8EB7F7D-51CC-4005-A971-5362351F2F4F}" type="pres">
      <dgm:prSet presAssocID="{DEBA513D-5BAD-4381-B64A-BCCBC720328D}" presName="vSp1" presStyleCnt="0"/>
      <dgm:spPr/>
    </dgm:pt>
    <dgm:pt modelId="{12531B25-BBA0-49B4-9ED1-1FD36C53CA99}" type="pres">
      <dgm:prSet presAssocID="{DEBA513D-5BAD-4381-B64A-BCCBC720328D}" presName="simulatedConn" presStyleLbl="solidFgAcc1" presStyleIdx="1" presStyleCnt="2"/>
      <dgm:spPr/>
    </dgm:pt>
    <dgm:pt modelId="{A407A066-D83D-4C03-A5D7-F8F6F00573E2}" type="pres">
      <dgm:prSet presAssocID="{DEBA513D-5BAD-4381-B64A-BCCBC720328D}" presName="vSp2" presStyleCnt="0"/>
      <dgm:spPr/>
    </dgm:pt>
    <dgm:pt modelId="{B1119C84-E4DD-470E-8C04-CC18A91AC54D}" type="pres">
      <dgm:prSet presAssocID="{DEBA513D-5BAD-4381-B64A-BCCBC720328D}" presName="sibTrans" presStyleCnt="0"/>
      <dgm:spPr/>
    </dgm:pt>
    <dgm:pt modelId="{4A4431FE-60F8-4BE3-9790-7C2E1AF09777}" type="pres">
      <dgm:prSet presAssocID="{27083A64-EB20-4CF7-806A-D08F7309FC54}" presName="compositeNode" presStyleCnt="0">
        <dgm:presLayoutVars>
          <dgm:bulletEnabled val="1"/>
        </dgm:presLayoutVars>
      </dgm:prSet>
      <dgm:spPr/>
    </dgm:pt>
    <dgm:pt modelId="{6854D1D3-45DC-4B17-A278-5ED3BE648D77}" type="pres">
      <dgm:prSet presAssocID="{27083A64-EB20-4CF7-806A-D08F7309FC54}" presName="bgRect" presStyleLbl="node1" presStyleIdx="2" presStyleCnt="3"/>
      <dgm:spPr/>
    </dgm:pt>
    <dgm:pt modelId="{77F1C0B5-521C-44FD-A079-F72D4CC8C5F0}" type="pres">
      <dgm:prSet presAssocID="{27083A64-EB20-4CF7-806A-D08F7309FC54}" presName="parentNode" presStyleLbl="node1" presStyleIdx="2" presStyleCnt="3">
        <dgm:presLayoutVars>
          <dgm:chMax val="0"/>
          <dgm:bulletEnabled val="1"/>
        </dgm:presLayoutVars>
      </dgm:prSet>
      <dgm:spPr/>
    </dgm:pt>
    <dgm:pt modelId="{7737AF22-43B1-4743-90D5-C52DE753E06A}" type="pres">
      <dgm:prSet presAssocID="{27083A64-EB20-4CF7-806A-D08F7309FC54}" presName="childNode" presStyleLbl="node1" presStyleIdx="2" presStyleCnt="3">
        <dgm:presLayoutVars>
          <dgm:bulletEnabled val="1"/>
        </dgm:presLayoutVars>
      </dgm:prSet>
      <dgm:spPr/>
    </dgm:pt>
  </dgm:ptLst>
  <dgm:cxnLst>
    <dgm:cxn modelId="{A7B6BB01-664E-4B1C-A110-409690A7003F}" srcId="{682D6538-C738-4269-8123-FA6984DE5B9F}" destId="{9162F3EC-AF79-4638-9D4C-32A5A783B501}" srcOrd="1" destOrd="0" parTransId="{9F1E38F3-49D7-4D3D-864E-A445CB3026C7}" sibTransId="{DEBA513D-5BAD-4381-B64A-BCCBC720328D}"/>
    <dgm:cxn modelId="{B937F71B-DEF1-4F8C-AA0D-B9519BC02763}" srcId="{7A6C8151-0670-40A4-A263-8E00713C9FB8}" destId="{6110C2DD-DE31-4945-A7D2-B7FCD12F3E46}" srcOrd="4" destOrd="0" parTransId="{119425F7-54A7-4801-A622-C916E15D6155}" sibTransId="{D3277392-7EBC-46D9-B941-76CAABE2622A}"/>
    <dgm:cxn modelId="{E935F322-2E24-4C52-813C-C8380EEBF8BD}" type="presOf" srcId="{27083A64-EB20-4CF7-806A-D08F7309FC54}" destId="{77F1C0B5-521C-44FD-A079-F72D4CC8C5F0}" srcOrd="1" destOrd="0" presId="urn:microsoft.com/office/officeart/2005/8/layout/hProcess7#1"/>
    <dgm:cxn modelId="{1DD0D526-F047-4BEE-9576-B76F03444B1B}" type="presOf" srcId="{27083A64-EB20-4CF7-806A-D08F7309FC54}" destId="{6854D1D3-45DC-4B17-A278-5ED3BE648D77}" srcOrd="0" destOrd="0" presId="urn:microsoft.com/office/officeart/2005/8/layout/hProcess7#1"/>
    <dgm:cxn modelId="{FA30D236-981A-4E1D-AABD-E2306172EC0F}" type="presOf" srcId="{6110C2DD-DE31-4945-A7D2-B7FCD12F3E46}" destId="{7CCA24EE-228C-4347-AE0A-EC72A7BD10CB}" srcOrd="0" destOrd="4" presId="urn:microsoft.com/office/officeart/2005/8/layout/hProcess7#1"/>
    <dgm:cxn modelId="{A51B4B3F-AE04-4093-836E-0D5066B78269}" type="presOf" srcId="{7A6C8151-0670-40A4-A263-8E00713C9FB8}" destId="{AF49332D-09C2-4D92-A8C3-D4FB88C799D3}" srcOrd="1" destOrd="0" presId="urn:microsoft.com/office/officeart/2005/8/layout/hProcess7#1"/>
    <dgm:cxn modelId="{C91F4E75-6736-4C43-92B3-0D251C72501B}" srcId="{682D6538-C738-4269-8123-FA6984DE5B9F}" destId="{27083A64-EB20-4CF7-806A-D08F7309FC54}" srcOrd="2" destOrd="0" parTransId="{E7C3A851-E9DB-49B2-97D5-39B18DB3506E}" sibTransId="{21499649-BE75-49E8-8FE5-FC7FB0809198}"/>
    <dgm:cxn modelId="{5EC73759-1312-4F25-BE0F-FFC6BF360849}" type="presOf" srcId="{9162F3EC-AF79-4638-9D4C-32A5A783B501}" destId="{AB334083-4E45-4029-8AE0-908D78BE2AA3}" srcOrd="1" destOrd="0" presId="urn:microsoft.com/office/officeart/2005/8/layout/hProcess7#1"/>
    <dgm:cxn modelId="{42212C7B-317A-4D2A-8715-D243754A3C21}" type="presOf" srcId="{7015D193-FAB4-4CB3-A06F-FD9913685B30}" destId="{7737AF22-43B1-4743-90D5-C52DE753E06A}" srcOrd="0" destOrd="0" presId="urn:microsoft.com/office/officeart/2005/8/layout/hProcess7#1"/>
    <dgm:cxn modelId="{774F1093-51A7-4687-8ED8-C23E7E2CAC04}" type="presOf" srcId="{9162F3EC-AF79-4638-9D4C-32A5A783B501}" destId="{E9BDE0E9-12A4-4E47-BD2E-B6D07A0D4320}" srcOrd="0" destOrd="0" presId="urn:microsoft.com/office/officeart/2005/8/layout/hProcess7#1"/>
    <dgm:cxn modelId="{774AEC98-D554-4632-8E9C-7F79F3F95B74}" srcId="{27083A64-EB20-4CF7-806A-D08F7309FC54}" destId="{7015D193-FAB4-4CB3-A06F-FD9913685B30}" srcOrd="0" destOrd="0" parTransId="{5906ECB8-8D16-4F4E-AB9E-40118AD6FB13}" sibTransId="{C7C18B77-7C04-45EA-A18D-D220E0530257}"/>
    <dgm:cxn modelId="{E087479A-2F62-4539-B68C-88B69D14F2ED}" srcId="{682D6538-C738-4269-8123-FA6984DE5B9F}" destId="{7A6C8151-0670-40A4-A263-8E00713C9FB8}" srcOrd="0" destOrd="0" parTransId="{124D896D-366D-4DB9-8050-73D0935CCD57}" sibTransId="{F08B3E18-7075-4826-AD87-F2E5C3A82F1E}"/>
    <dgm:cxn modelId="{D782849C-9016-4F07-BCAB-2E5DFB109692}" type="presOf" srcId="{ADDF6534-883C-4EEF-B5DE-5015B79BBDAE}" destId="{7CCA24EE-228C-4347-AE0A-EC72A7BD10CB}" srcOrd="0" destOrd="0" presId="urn:microsoft.com/office/officeart/2005/8/layout/hProcess7#1"/>
    <dgm:cxn modelId="{846D60A8-A6C7-4CF0-97A5-3D0447ED83AC}" type="presOf" srcId="{7A6C8151-0670-40A4-A263-8E00713C9FB8}" destId="{5690B9E0-9BA6-400B-A5A0-FBE65890E02D}" srcOrd="0" destOrd="0" presId="urn:microsoft.com/office/officeart/2005/8/layout/hProcess7#1"/>
    <dgm:cxn modelId="{C40680A8-6888-44BD-B199-C0CE35CD0F9F}" type="presOf" srcId="{891605AE-EC72-4510-BFBA-D5153621F9A1}" destId="{7CCA24EE-228C-4347-AE0A-EC72A7BD10CB}" srcOrd="0" destOrd="1" presId="urn:microsoft.com/office/officeart/2005/8/layout/hProcess7#1"/>
    <dgm:cxn modelId="{4CC81DAE-33B9-44BA-9100-93F063F072F2}" type="presOf" srcId="{682D6538-C738-4269-8123-FA6984DE5B9F}" destId="{EED2BC8B-B5FD-40EB-908A-4592E97734F2}" srcOrd="0" destOrd="0" presId="urn:microsoft.com/office/officeart/2005/8/layout/hProcess7#1"/>
    <dgm:cxn modelId="{1623F0B1-165C-4615-AB72-F0DAC21897BA}" srcId="{7A6C8151-0670-40A4-A263-8E00713C9FB8}" destId="{BCD0E872-458E-4AE7-9D85-C7694D4BE681}" srcOrd="2" destOrd="0" parTransId="{66330982-F9A9-43FC-8743-6158409DDFFE}" sibTransId="{A57018C1-1871-4D06-98BB-85AF1455AC41}"/>
    <dgm:cxn modelId="{4DBF4ABD-4811-43F6-A300-6D8BA536A641}" type="presOf" srcId="{CB617652-AB0E-41C4-9B04-E00AF15F0E2F}" destId="{08EA50FA-730B-4BA6-AFA5-72DC5289F5A3}" srcOrd="0" destOrd="0" presId="urn:microsoft.com/office/officeart/2005/8/layout/hProcess7#1"/>
    <dgm:cxn modelId="{85E771C4-2AAC-40C4-8224-57DEC5AE09E8}" srcId="{7A6C8151-0670-40A4-A263-8E00713C9FB8}" destId="{ADDF6534-883C-4EEF-B5DE-5015B79BBDAE}" srcOrd="0" destOrd="0" parTransId="{C5CF5FB6-FAF4-4505-8AE2-9422BF50459C}" sibTransId="{F417AA75-437F-43CA-B4F8-3281038E7F17}"/>
    <dgm:cxn modelId="{954B7DD6-88AD-4E53-945D-42B0B5E6B7A8}" srcId="{7A6C8151-0670-40A4-A263-8E00713C9FB8}" destId="{F7FA61DA-7A97-4048-B513-E983ECA17371}" srcOrd="3" destOrd="0" parTransId="{676F5B5F-72F1-468E-9C25-94857E411910}" sibTransId="{ED58BE5F-CFCC-428C-B7D9-858E25C7D549}"/>
    <dgm:cxn modelId="{D863B7DE-0F93-460A-974A-BF7300683BD7}" type="presOf" srcId="{BCD0E872-458E-4AE7-9D85-C7694D4BE681}" destId="{7CCA24EE-228C-4347-AE0A-EC72A7BD10CB}" srcOrd="0" destOrd="2" presId="urn:microsoft.com/office/officeart/2005/8/layout/hProcess7#1"/>
    <dgm:cxn modelId="{3BAF72EB-8C7C-4634-A815-F444FD98E359}" srcId="{9162F3EC-AF79-4638-9D4C-32A5A783B501}" destId="{CB617652-AB0E-41C4-9B04-E00AF15F0E2F}" srcOrd="0" destOrd="0" parTransId="{C90441B9-1D63-4428-9D12-C7A5FEB94F09}" sibTransId="{18CE5CEB-2E92-4923-912D-98883A8E19B2}"/>
    <dgm:cxn modelId="{845859F4-7DEA-4198-8E20-41FA3EAAA6DB}" srcId="{7A6C8151-0670-40A4-A263-8E00713C9FB8}" destId="{891605AE-EC72-4510-BFBA-D5153621F9A1}" srcOrd="1" destOrd="0" parTransId="{7509E50F-FFDF-49C0-AD22-4D8311755A3C}" sibTransId="{9F86D7B7-ABF2-4474-AE93-1D6975FC6E55}"/>
    <dgm:cxn modelId="{EA2414FC-FB89-4CAF-9B5C-8157C51583C9}" type="presOf" srcId="{F7FA61DA-7A97-4048-B513-E983ECA17371}" destId="{7CCA24EE-228C-4347-AE0A-EC72A7BD10CB}" srcOrd="0" destOrd="3" presId="urn:microsoft.com/office/officeart/2005/8/layout/hProcess7#1"/>
    <dgm:cxn modelId="{358AB30E-2C3F-4E44-BC7F-63BABC1DF2C4}" type="presParOf" srcId="{EED2BC8B-B5FD-40EB-908A-4592E97734F2}" destId="{849CB24E-8DFE-400A-818E-E31E2EDC9280}" srcOrd="0" destOrd="0" presId="urn:microsoft.com/office/officeart/2005/8/layout/hProcess7#1"/>
    <dgm:cxn modelId="{3F918FDF-9E2A-4D59-B1AD-DFD2A820F800}" type="presParOf" srcId="{849CB24E-8DFE-400A-818E-E31E2EDC9280}" destId="{5690B9E0-9BA6-400B-A5A0-FBE65890E02D}" srcOrd="0" destOrd="0" presId="urn:microsoft.com/office/officeart/2005/8/layout/hProcess7#1"/>
    <dgm:cxn modelId="{2C4F318B-AE8A-4137-8E66-DD11FC05E07F}" type="presParOf" srcId="{849CB24E-8DFE-400A-818E-E31E2EDC9280}" destId="{AF49332D-09C2-4D92-A8C3-D4FB88C799D3}" srcOrd="1" destOrd="0" presId="urn:microsoft.com/office/officeart/2005/8/layout/hProcess7#1"/>
    <dgm:cxn modelId="{3382E28B-24D2-4A1E-99F4-1C7061D7AFA8}" type="presParOf" srcId="{849CB24E-8DFE-400A-818E-E31E2EDC9280}" destId="{7CCA24EE-228C-4347-AE0A-EC72A7BD10CB}" srcOrd="2" destOrd="0" presId="urn:microsoft.com/office/officeart/2005/8/layout/hProcess7#1"/>
    <dgm:cxn modelId="{59EA10AD-B82D-47FE-8110-8F1EA66B26EE}" type="presParOf" srcId="{EED2BC8B-B5FD-40EB-908A-4592E97734F2}" destId="{EC83D995-1FAD-4195-96C2-451AACDC195C}" srcOrd="1" destOrd="0" presId="urn:microsoft.com/office/officeart/2005/8/layout/hProcess7#1"/>
    <dgm:cxn modelId="{50D70380-D45D-4B4A-9767-E102CA2F0737}" type="presParOf" srcId="{EED2BC8B-B5FD-40EB-908A-4592E97734F2}" destId="{6F1AA30E-308D-4695-BABC-0F71D8DADD42}" srcOrd="2" destOrd="0" presId="urn:microsoft.com/office/officeart/2005/8/layout/hProcess7#1"/>
    <dgm:cxn modelId="{A37CB885-2F27-4BEA-943B-373A55692707}" type="presParOf" srcId="{6F1AA30E-308D-4695-BABC-0F71D8DADD42}" destId="{3673FA0E-54E5-4516-9149-374B704A2752}" srcOrd="0" destOrd="0" presId="urn:microsoft.com/office/officeart/2005/8/layout/hProcess7#1"/>
    <dgm:cxn modelId="{FF064528-F658-44CA-9E27-356CD17D8359}" type="presParOf" srcId="{6F1AA30E-308D-4695-BABC-0F71D8DADD42}" destId="{7DC9555E-459C-47F0-B2F2-1C3134BD4BD2}" srcOrd="1" destOrd="0" presId="urn:microsoft.com/office/officeart/2005/8/layout/hProcess7#1"/>
    <dgm:cxn modelId="{958B4DA7-EBA1-4EBC-8BCA-4F919598AB4C}" type="presParOf" srcId="{6F1AA30E-308D-4695-BABC-0F71D8DADD42}" destId="{A3AA43FF-A890-41E5-A035-3232BE935F4B}" srcOrd="2" destOrd="0" presId="urn:microsoft.com/office/officeart/2005/8/layout/hProcess7#1"/>
    <dgm:cxn modelId="{DE1EC80E-3366-49B0-92ED-DC4A084DBD1A}" type="presParOf" srcId="{EED2BC8B-B5FD-40EB-908A-4592E97734F2}" destId="{5E85BB75-70DD-4814-BB94-DE607F972F56}" srcOrd="3" destOrd="0" presId="urn:microsoft.com/office/officeart/2005/8/layout/hProcess7#1"/>
    <dgm:cxn modelId="{EE9FCBDB-CCCA-4E75-A5F3-4A98DE6A03AE}" type="presParOf" srcId="{EED2BC8B-B5FD-40EB-908A-4592E97734F2}" destId="{6DC47FF9-6B4A-4016-A056-936336ADE79D}" srcOrd="4" destOrd="0" presId="urn:microsoft.com/office/officeart/2005/8/layout/hProcess7#1"/>
    <dgm:cxn modelId="{02AC1C93-7390-4A79-85F1-0D2C45D8DA93}" type="presParOf" srcId="{6DC47FF9-6B4A-4016-A056-936336ADE79D}" destId="{E9BDE0E9-12A4-4E47-BD2E-B6D07A0D4320}" srcOrd="0" destOrd="0" presId="urn:microsoft.com/office/officeart/2005/8/layout/hProcess7#1"/>
    <dgm:cxn modelId="{CBF2E3C4-D1F0-4189-8E46-85E2FDEE8166}" type="presParOf" srcId="{6DC47FF9-6B4A-4016-A056-936336ADE79D}" destId="{AB334083-4E45-4029-8AE0-908D78BE2AA3}" srcOrd="1" destOrd="0" presId="urn:microsoft.com/office/officeart/2005/8/layout/hProcess7#1"/>
    <dgm:cxn modelId="{1DDAA5BD-CFE0-4AB4-8438-14799AB9E1CA}" type="presParOf" srcId="{6DC47FF9-6B4A-4016-A056-936336ADE79D}" destId="{08EA50FA-730B-4BA6-AFA5-72DC5289F5A3}" srcOrd="2" destOrd="0" presId="urn:microsoft.com/office/officeart/2005/8/layout/hProcess7#1"/>
    <dgm:cxn modelId="{EBF1912A-5DB0-4D64-AD07-92F003E44BAC}" type="presParOf" srcId="{EED2BC8B-B5FD-40EB-908A-4592E97734F2}" destId="{891DB495-9DAB-48F0-BF41-7F53B607FA49}" srcOrd="5" destOrd="0" presId="urn:microsoft.com/office/officeart/2005/8/layout/hProcess7#1"/>
    <dgm:cxn modelId="{F6B5904C-3B4D-4F5F-A4DE-BDC1ED3D2C4A}" type="presParOf" srcId="{EED2BC8B-B5FD-40EB-908A-4592E97734F2}" destId="{9A2CAD77-5114-4322-95D8-6684D33EA996}" srcOrd="6" destOrd="0" presId="urn:microsoft.com/office/officeart/2005/8/layout/hProcess7#1"/>
    <dgm:cxn modelId="{33AFE6C1-2F6B-453E-B56F-6C36143C6E9F}" type="presParOf" srcId="{9A2CAD77-5114-4322-95D8-6684D33EA996}" destId="{F8EB7F7D-51CC-4005-A971-5362351F2F4F}" srcOrd="0" destOrd="0" presId="urn:microsoft.com/office/officeart/2005/8/layout/hProcess7#1"/>
    <dgm:cxn modelId="{16D4FFD3-35F1-4623-9F03-3161AD3D884B}" type="presParOf" srcId="{9A2CAD77-5114-4322-95D8-6684D33EA996}" destId="{12531B25-BBA0-49B4-9ED1-1FD36C53CA99}" srcOrd="1" destOrd="0" presId="urn:microsoft.com/office/officeart/2005/8/layout/hProcess7#1"/>
    <dgm:cxn modelId="{E04FD34B-BC1F-431A-B245-B3E6A181AEC8}" type="presParOf" srcId="{9A2CAD77-5114-4322-95D8-6684D33EA996}" destId="{A407A066-D83D-4C03-A5D7-F8F6F00573E2}" srcOrd="2" destOrd="0" presId="urn:microsoft.com/office/officeart/2005/8/layout/hProcess7#1"/>
    <dgm:cxn modelId="{C87AE9AD-8A9B-4C57-9573-457BF226AD29}" type="presParOf" srcId="{EED2BC8B-B5FD-40EB-908A-4592E97734F2}" destId="{B1119C84-E4DD-470E-8C04-CC18A91AC54D}" srcOrd="7" destOrd="0" presId="urn:microsoft.com/office/officeart/2005/8/layout/hProcess7#1"/>
    <dgm:cxn modelId="{78C91D71-22BA-4AE4-AC3E-B52DC0F334DA}" type="presParOf" srcId="{EED2BC8B-B5FD-40EB-908A-4592E97734F2}" destId="{4A4431FE-60F8-4BE3-9790-7C2E1AF09777}" srcOrd="8" destOrd="0" presId="urn:microsoft.com/office/officeart/2005/8/layout/hProcess7#1"/>
    <dgm:cxn modelId="{39BA6A81-B3BE-455F-9579-46C826053363}" type="presParOf" srcId="{4A4431FE-60F8-4BE3-9790-7C2E1AF09777}" destId="{6854D1D3-45DC-4B17-A278-5ED3BE648D77}" srcOrd="0" destOrd="0" presId="urn:microsoft.com/office/officeart/2005/8/layout/hProcess7#1"/>
    <dgm:cxn modelId="{72AC7FAE-98D2-4C14-8850-8E8CDD22AF72}" type="presParOf" srcId="{4A4431FE-60F8-4BE3-9790-7C2E1AF09777}" destId="{77F1C0B5-521C-44FD-A079-F72D4CC8C5F0}" srcOrd="1" destOrd="0" presId="urn:microsoft.com/office/officeart/2005/8/layout/hProcess7#1"/>
    <dgm:cxn modelId="{A2E9955D-14D2-4F6C-8A4D-C6A224BE4663}" type="presParOf" srcId="{4A4431FE-60F8-4BE3-9790-7C2E1AF09777}" destId="{7737AF22-43B1-4743-90D5-C52DE753E06A}" srcOrd="2" destOrd="0" presId="urn:microsoft.com/office/officeart/2005/8/layout/hProcess7#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90B9E0-9BA6-400B-A5A0-FBE65890E02D}">
      <dsp:nvSpPr>
        <dsp:cNvPr id="0" name=""/>
        <dsp:cNvSpPr/>
      </dsp:nvSpPr>
      <dsp:spPr>
        <a:xfrm>
          <a:off x="848" y="276593"/>
          <a:ext cx="3653282" cy="4383938"/>
        </a:xfrm>
        <a:prstGeom prst="roundRect">
          <a:avLst>
            <a:gd name="adj" fmla="val 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96012" rIns="124460" bIns="0" numCol="1" spcCol="1270" anchor="t" anchorCtr="0">
          <a:noAutofit/>
        </a:bodyPr>
        <a:lstStyle/>
        <a:p>
          <a:pPr marL="0" lvl="0" indent="0" algn="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800" kern="1200" dirty="0"/>
            <a:t>INPUT</a:t>
          </a:r>
        </a:p>
      </dsp:txBody>
      <dsp:txXfrm rot="16200000">
        <a:off x="-1431237" y="1708679"/>
        <a:ext cx="3594829" cy="730656"/>
      </dsp:txXfrm>
    </dsp:sp>
    <dsp:sp modelId="{7CCA24EE-228C-4347-AE0A-EC72A7BD10CB}">
      <dsp:nvSpPr>
        <dsp:cNvPr id="0" name=""/>
        <dsp:cNvSpPr/>
      </dsp:nvSpPr>
      <dsp:spPr>
        <a:xfrm>
          <a:off x="731505" y="276593"/>
          <a:ext cx="2721695" cy="4383938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82296" rIns="0" bIns="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400" kern="1200" dirty="0" err="1"/>
            <a:t>Energy</a:t>
          </a:r>
          <a:r>
            <a:rPr lang="tr-TR" sz="2400" kern="1200" dirty="0"/>
            <a:t> </a:t>
          </a:r>
          <a:r>
            <a:rPr lang="tr-TR" sz="2400" kern="1200" dirty="0" err="1"/>
            <a:t>System</a:t>
          </a:r>
          <a:r>
            <a:rPr lang="tr-TR" sz="2400" kern="1200" dirty="0"/>
            <a:t> </a:t>
          </a:r>
          <a:r>
            <a:rPr lang="tr-TR" sz="2400" kern="1200" dirty="0" err="1"/>
            <a:t>Structure</a:t>
          </a:r>
          <a:endParaRPr lang="tr-TR" sz="2400" kern="1200" dirty="0"/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400" kern="1200" dirty="0" err="1"/>
            <a:t>Base</a:t>
          </a:r>
          <a:r>
            <a:rPr lang="tr-TR" sz="2400" kern="1200" dirty="0"/>
            <a:t> </a:t>
          </a:r>
          <a:r>
            <a:rPr lang="tr-TR" sz="2400" kern="1200" dirty="0" err="1"/>
            <a:t>year</a:t>
          </a:r>
          <a:r>
            <a:rPr lang="tr-TR" sz="2400" kern="1200" dirty="0"/>
            <a:t> </a:t>
          </a:r>
          <a:r>
            <a:rPr lang="tr-TR" sz="2400" kern="1200" dirty="0" err="1"/>
            <a:t>energy</a:t>
          </a:r>
          <a:r>
            <a:rPr lang="tr-TR" sz="2400" kern="1200" dirty="0"/>
            <a:t> </a:t>
          </a:r>
          <a:r>
            <a:rPr lang="tr-TR" sz="2400" kern="1200" dirty="0" err="1"/>
            <a:t>flows</a:t>
          </a:r>
          <a:r>
            <a:rPr lang="tr-TR" sz="2400" kern="1200" dirty="0"/>
            <a:t> </a:t>
          </a:r>
          <a:r>
            <a:rPr lang="tr-TR" sz="2400" kern="1200" dirty="0" err="1"/>
            <a:t>and</a:t>
          </a:r>
          <a:r>
            <a:rPr lang="tr-TR" sz="2400" kern="1200" dirty="0"/>
            <a:t> </a:t>
          </a:r>
          <a:r>
            <a:rPr lang="tr-TR" sz="2400" kern="1200" dirty="0" err="1"/>
            <a:t>prices</a:t>
          </a:r>
          <a:endParaRPr lang="tr-TR" sz="2400" kern="1200" dirty="0"/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400" kern="1200" dirty="0" err="1"/>
            <a:t>Energy</a:t>
          </a:r>
          <a:r>
            <a:rPr lang="tr-TR" sz="2400" kern="1200" dirty="0"/>
            <a:t> </a:t>
          </a:r>
          <a:r>
            <a:rPr lang="tr-TR" sz="2400" kern="1200" dirty="0" err="1"/>
            <a:t>demand</a:t>
          </a:r>
          <a:r>
            <a:rPr lang="tr-TR" sz="2400" kern="1200" dirty="0"/>
            <a:t> </a:t>
          </a:r>
          <a:r>
            <a:rPr lang="tr-TR" sz="2400" kern="1200" dirty="0" err="1"/>
            <a:t>projections</a:t>
          </a:r>
          <a:endParaRPr lang="tr-TR" sz="2400" kern="1200" dirty="0"/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400" kern="1200" dirty="0" err="1"/>
            <a:t>Technology</a:t>
          </a:r>
          <a:r>
            <a:rPr lang="tr-TR" sz="2400" kern="1200" dirty="0"/>
            <a:t> </a:t>
          </a:r>
          <a:r>
            <a:rPr lang="tr-TR" sz="2400" kern="1200" dirty="0" err="1"/>
            <a:t>and</a:t>
          </a:r>
          <a:r>
            <a:rPr lang="tr-TR" sz="2400" kern="1200" dirty="0"/>
            <a:t> </a:t>
          </a:r>
          <a:r>
            <a:rPr lang="tr-TR" sz="2400" kern="1200" dirty="0" err="1"/>
            <a:t>Resource</a:t>
          </a:r>
          <a:r>
            <a:rPr lang="tr-TR" sz="2400" kern="1200" dirty="0"/>
            <a:t> </a:t>
          </a:r>
          <a:r>
            <a:rPr lang="tr-TR" sz="2400" kern="1200" dirty="0" err="1"/>
            <a:t>Options</a:t>
          </a:r>
          <a:endParaRPr lang="tr-TR" sz="2400" kern="1200" dirty="0"/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400" kern="1200" dirty="0" err="1"/>
            <a:t>Technical</a:t>
          </a:r>
          <a:r>
            <a:rPr lang="tr-TR" sz="2400" kern="1200" dirty="0"/>
            <a:t> </a:t>
          </a:r>
          <a:r>
            <a:rPr lang="tr-TR" sz="2400" kern="1200" dirty="0" err="1"/>
            <a:t>and</a:t>
          </a:r>
          <a:r>
            <a:rPr lang="tr-TR" sz="2400" kern="1200" dirty="0"/>
            <a:t> </a:t>
          </a:r>
          <a:r>
            <a:rPr lang="tr-TR" sz="2400" kern="1200" dirty="0" err="1"/>
            <a:t>policy</a:t>
          </a:r>
          <a:r>
            <a:rPr lang="tr-TR" sz="2400" kern="1200" dirty="0"/>
            <a:t> </a:t>
          </a:r>
          <a:r>
            <a:rPr lang="tr-TR" sz="2400" kern="1200" dirty="0" err="1"/>
            <a:t>constraints</a:t>
          </a:r>
          <a:endParaRPr lang="tr-TR" sz="2400" kern="1200" dirty="0"/>
        </a:p>
      </dsp:txBody>
      <dsp:txXfrm>
        <a:off x="731505" y="276593"/>
        <a:ext cx="2721695" cy="4383938"/>
      </dsp:txXfrm>
    </dsp:sp>
    <dsp:sp modelId="{E9BDE0E9-12A4-4E47-BD2E-B6D07A0D4320}">
      <dsp:nvSpPr>
        <dsp:cNvPr id="0" name=""/>
        <dsp:cNvSpPr/>
      </dsp:nvSpPr>
      <dsp:spPr>
        <a:xfrm>
          <a:off x="3781996" y="276593"/>
          <a:ext cx="3653282" cy="4383938"/>
        </a:xfrm>
        <a:prstGeom prst="roundRect">
          <a:avLst>
            <a:gd name="adj" fmla="val 5000"/>
          </a:avLst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96012" rIns="124460" bIns="0" numCol="1" spcCol="1270" anchor="t" anchorCtr="0">
          <a:noAutofit/>
        </a:bodyPr>
        <a:lstStyle/>
        <a:p>
          <a:pPr marL="0" lvl="0" indent="0" algn="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800" kern="1200" dirty="0">
              <a:solidFill>
                <a:schemeClr val="tx1"/>
              </a:solidFill>
            </a:rPr>
            <a:t>MESSAGE</a:t>
          </a:r>
        </a:p>
      </dsp:txBody>
      <dsp:txXfrm rot="16200000">
        <a:off x="2349909" y="1708679"/>
        <a:ext cx="3594829" cy="730656"/>
      </dsp:txXfrm>
    </dsp:sp>
    <dsp:sp modelId="{7DC9555E-459C-47F0-B2F2-1C3134BD4BD2}">
      <dsp:nvSpPr>
        <dsp:cNvPr id="0" name=""/>
        <dsp:cNvSpPr/>
      </dsp:nvSpPr>
      <dsp:spPr>
        <a:xfrm rot="5400000">
          <a:off x="3477917" y="3763287"/>
          <a:ext cx="644689" cy="547992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8EA50FA-730B-4BA6-AFA5-72DC5289F5A3}">
      <dsp:nvSpPr>
        <dsp:cNvPr id="0" name=""/>
        <dsp:cNvSpPr/>
      </dsp:nvSpPr>
      <dsp:spPr>
        <a:xfrm>
          <a:off x="4512652" y="276593"/>
          <a:ext cx="2721695" cy="4383938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82296" rIns="0" bIns="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400" kern="1200" dirty="0">
              <a:solidFill>
                <a:schemeClr val="tx1"/>
              </a:solidFill>
            </a:rPr>
            <a:t>Model </a:t>
          </a:r>
          <a:r>
            <a:rPr lang="tr-TR" sz="2400" kern="1200" dirty="0" err="1">
              <a:solidFill>
                <a:schemeClr val="tx1"/>
              </a:solidFill>
            </a:rPr>
            <a:t>for</a:t>
          </a:r>
          <a:r>
            <a:rPr lang="tr-TR" sz="2400" kern="1200" dirty="0">
              <a:solidFill>
                <a:schemeClr val="tx1"/>
              </a:solidFill>
            </a:rPr>
            <a:t> </a:t>
          </a:r>
          <a:r>
            <a:rPr lang="tr-TR" sz="2400" kern="1200" dirty="0" err="1">
              <a:solidFill>
                <a:schemeClr val="tx1"/>
              </a:solidFill>
            </a:rPr>
            <a:t>Energy</a:t>
          </a:r>
          <a:r>
            <a:rPr lang="tr-TR" sz="2400" kern="1200" dirty="0">
              <a:solidFill>
                <a:schemeClr val="tx1"/>
              </a:solidFill>
            </a:rPr>
            <a:t> </a:t>
          </a:r>
          <a:r>
            <a:rPr lang="tr-TR" sz="2400" kern="1200" dirty="0" err="1">
              <a:solidFill>
                <a:schemeClr val="tx1"/>
              </a:solidFill>
            </a:rPr>
            <a:t>Supply</a:t>
          </a:r>
          <a:r>
            <a:rPr lang="tr-TR" sz="2400" kern="1200" dirty="0">
              <a:solidFill>
                <a:schemeClr val="tx1"/>
              </a:solidFill>
            </a:rPr>
            <a:t> </a:t>
          </a:r>
          <a:r>
            <a:rPr lang="tr-TR" sz="2400" kern="1200" dirty="0" err="1">
              <a:solidFill>
                <a:schemeClr val="tx1"/>
              </a:solidFill>
            </a:rPr>
            <a:t>System</a:t>
          </a:r>
          <a:r>
            <a:rPr lang="tr-TR" sz="2400" kern="1200" dirty="0">
              <a:solidFill>
                <a:schemeClr val="tx1"/>
              </a:solidFill>
            </a:rPr>
            <a:t> </a:t>
          </a:r>
          <a:r>
            <a:rPr lang="tr-TR" sz="2400" kern="1200" dirty="0" err="1">
              <a:solidFill>
                <a:schemeClr val="tx1"/>
              </a:solidFill>
            </a:rPr>
            <a:t>Alternatives</a:t>
          </a:r>
          <a:r>
            <a:rPr lang="tr-TR" sz="2400" kern="1200" dirty="0">
              <a:solidFill>
                <a:schemeClr val="tx1"/>
              </a:solidFill>
            </a:rPr>
            <a:t> </a:t>
          </a:r>
          <a:r>
            <a:rPr lang="tr-TR" sz="2400" kern="1200" dirty="0" err="1">
              <a:solidFill>
                <a:schemeClr val="tx1"/>
              </a:solidFill>
            </a:rPr>
            <a:t>and</a:t>
          </a:r>
          <a:r>
            <a:rPr lang="tr-TR" sz="2400" kern="1200" dirty="0">
              <a:solidFill>
                <a:schemeClr val="tx1"/>
              </a:solidFill>
            </a:rPr>
            <a:t> </a:t>
          </a:r>
          <a:r>
            <a:rPr lang="tr-TR" sz="2400" kern="1200" dirty="0" err="1">
              <a:solidFill>
                <a:schemeClr val="tx1"/>
              </a:solidFill>
            </a:rPr>
            <a:t>their</a:t>
          </a:r>
          <a:r>
            <a:rPr lang="tr-TR" sz="2400" kern="1200" dirty="0">
              <a:solidFill>
                <a:schemeClr val="tx1"/>
              </a:solidFill>
            </a:rPr>
            <a:t> General </a:t>
          </a:r>
          <a:r>
            <a:rPr lang="tr-TR" sz="2400" kern="1200" dirty="0" err="1">
              <a:solidFill>
                <a:schemeClr val="tx1"/>
              </a:solidFill>
            </a:rPr>
            <a:t>Environmental</a:t>
          </a:r>
          <a:r>
            <a:rPr lang="tr-TR" sz="2400" kern="1200" dirty="0">
              <a:solidFill>
                <a:schemeClr val="tx1"/>
              </a:solidFill>
            </a:rPr>
            <a:t> </a:t>
          </a:r>
          <a:r>
            <a:rPr lang="tr-TR" sz="2400" kern="1200" dirty="0" err="1">
              <a:solidFill>
                <a:schemeClr val="tx1"/>
              </a:solidFill>
            </a:rPr>
            <a:t>Impacts</a:t>
          </a:r>
          <a:endParaRPr lang="tr-TR" sz="2400" kern="1200" dirty="0">
            <a:solidFill>
              <a:schemeClr val="tx1"/>
            </a:solidFill>
          </a:endParaRPr>
        </a:p>
      </dsp:txBody>
      <dsp:txXfrm>
        <a:off x="4512652" y="276593"/>
        <a:ext cx="2721695" cy="4383938"/>
      </dsp:txXfrm>
    </dsp:sp>
    <dsp:sp modelId="{6854D1D3-45DC-4B17-A278-5ED3BE648D77}">
      <dsp:nvSpPr>
        <dsp:cNvPr id="0" name=""/>
        <dsp:cNvSpPr/>
      </dsp:nvSpPr>
      <dsp:spPr>
        <a:xfrm>
          <a:off x="7563143" y="276593"/>
          <a:ext cx="3653282" cy="4383938"/>
        </a:xfrm>
        <a:prstGeom prst="roundRect">
          <a:avLst>
            <a:gd name="adj" fmla="val 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96012" rIns="124460" bIns="0" numCol="1" spcCol="1270" anchor="t" anchorCtr="0">
          <a:noAutofit/>
        </a:bodyPr>
        <a:lstStyle/>
        <a:p>
          <a:pPr marL="0" lvl="0" indent="0" algn="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800" kern="1200" dirty="0"/>
            <a:t>OUTPUT</a:t>
          </a:r>
        </a:p>
      </dsp:txBody>
      <dsp:txXfrm rot="16200000">
        <a:off x="6131056" y="1708679"/>
        <a:ext cx="3594829" cy="730656"/>
      </dsp:txXfrm>
    </dsp:sp>
    <dsp:sp modelId="{12531B25-BBA0-49B4-9ED1-1FD36C53CA99}">
      <dsp:nvSpPr>
        <dsp:cNvPr id="0" name=""/>
        <dsp:cNvSpPr/>
      </dsp:nvSpPr>
      <dsp:spPr>
        <a:xfrm rot="5400000">
          <a:off x="7259065" y="3763287"/>
          <a:ext cx="644689" cy="547992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737AF22-43B1-4743-90D5-C52DE753E06A}">
      <dsp:nvSpPr>
        <dsp:cNvPr id="0" name=""/>
        <dsp:cNvSpPr/>
      </dsp:nvSpPr>
      <dsp:spPr>
        <a:xfrm>
          <a:off x="8293800" y="276593"/>
          <a:ext cx="2721695" cy="4383938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82296" rIns="0" bIns="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400" kern="1200" dirty="0" err="1"/>
            <a:t>Primary</a:t>
          </a:r>
          <a:r>
            <a:rPr lang="tr-TR" sz="2400" kern="1200" dirty="0"/>
            <a:t> </a:t>
          </a:r>
          <a:r>
            <a:rPr lang="tr-TR" sz="2400" kern="1200" dirty="0" err="1"/>
            <a:t>and</a:t>
          </a:r>
          <a:r>
            <a:rPr lang="tr-TR" sz="2400" kern="1200" dirty="0"/>
            <a:t> final </a:t>
          </a:r>
          <a:r>
            <a:rPr lang="tr-TR" sz="2400" kern="1200" dirty="0" err="1"/>
            <a:t>energy</a:t>
          </a:r>
          <a:r>
            <a:rPr lang="tr-TR" sz="2400" kern="1200" dirty="0"/>
            <a:t> </a:t>
          </a:r>
          <a:r>
            <a:rPr lang="tr-TR" sz="2400" kern="1200" dirty="0" err="1"/>
            <a:t>mix</a:t>
          </a:r>
          <a:endParaRPr lang="tr-TR" sz="2400" kern="1200" dirty="0"/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400" kern="1200" dirty="0" err="1"/>
            <a:t>Emissions</a:t>
          </a:r>
          <a:r>
            <a:rPr lang="tr-TR" sz="2400" kern="1200" dirty="0"/>
            <a:t> </a:t>
          </a:r>
          <a:r>
            <a:rPr lang="tr-TR" sz="2400" kern="1200" dirty="0" err="1"/>
            <a:t>and</a:t>
          </a:r>
          <a:r>
            <a:rPr lang="tr-TR" sz="2400" kern="1200" dirty="0"/>
            <a:t> </a:t>
          </a:r>
          <a:r>
            <a:rPr lang="tr-TR" sz="2400" kern="1200" dirty="0" err="1"/>
            <a:t>waste</a:t>
          </a:r>
          <a:r>
            <a:rPr lang="tr-TR" sz="2400" kern="1200" dirty="0"/>
            <a:t> </a:t>
          </a:r>
          <a:r>
            <a:rPr lang="tr-TR" sz="2400" kern="1200" dirty="0" err="1"/>
            <a:t>streams</a:t>
          </a:r>
          <a:endParaRPr lang="tr-TR" sz="2400" kern="1200" dirty="0"/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400" kern="1200" dirty="0" err="1"/>
            <a:t>Environmental</a:t>
          </a:r>
          <a:r>
            <a:rPr lang="tr-TR" sz="2400" kern="1200" dirty="0"/>
            <a:t> </a:t>
          </a:r>
          <a:r>
            <a:rPr lang="tr-TR" sz="2400" kern="1200" dirty="0" err="1"/>
            <a:t>impacts</a:t>
          </a:r>
          <a:endParaRPr lang="tr-TR" sz="2400" kern="1200" dirty="0"/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400" kern="1200" dirty="0" err="1"/>
            <a:t>Resource</a:t>
          </a:r>
          <a:r>
            <a:rPr lang="tr-TR" sz="2400" kern="1200" dirty="0"/>
            <a:t> </a:t>
          </a:r>
          <a:r>
            <a:rPr lang="tr-TR" sz="2400" kern="1200" dirty="0" err="1"/>
            <a:t>use</a:t>
          </a:r>
          <a:endParaRPr lang="tr-TR" sz="2400" kern="1200" dirty="0"/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400" kern="1200" dirty="0"/>
            <a:t>Land </a:t>
          </a:r>
          <a:r>
            <a:rPr lang="tr-TR" sz="2400" kern="1200" dirty="0" err="1"/>
            <a:t>use</a:t>
          </a:r>
          <a:endParaRPr lang="tr-TR" sz="2400" kern="1200" dirty="0"/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400" kern="1200" dirty="0" err="1"/>
            <a:t>Import</a:t>
          </a:r>
          <a:r>
            <a:rPr lang="tr-TR" sz="2400" kern="1200" dirty="0"/>
            <a:t> </a:t>
          </a:r>
          <a:r>
            <a:rPr lang="tr-TR" sz="2400" kern="1200" dirty="0" err="1"/>
            <a:t>dependence</a:t>
          </a:r>
          <a:endParaRPr lang="tr-TR" sz="2400" kern="1200" dirty="0"/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400" kern="1200" dirty="0" err="1"/>
            <a:t>Investment</a:t>
          </a:r>
          <a:r>
            <a:rPr lang="tr-TR" sz="2400" kern="1200" dirty="0"/>
            <a:t> </a:t>
          </a:r>
          <a:r>
            <a:rPr lang="tr-TR" sz="2400" kern="1200" dirty="0" err="1"/>
            <a:t>requirements</a:t>
          </a:r>
          <a:endParaRPr lang="tr-TR" sz="2400" kern="1200" dirty="0"/>
        </a:p>
      </dsp:txBody>
      <dsp:txXfrm>
        <a:off x="8293800" y="276593"/>
        <a:ext cx="2721695" cy="438393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7#1">
  <dgm:title val=""/>
  <dgm:desc val=""/>
  <dgm:catLst>
    <dgm:cat type="process" pri="21000"/>
    <dgm:cat type="lis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ch" forName="hSp" refType="w" refFor="ch" refForName="compositeNode" fact="-0.035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-0.08"/>
      <dgm:constr type="primFontSz" for="des" forName="parentNode" op="equ"/>
      <dgm:constr type="primFontSz" for="des" forName="childNode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hoose name="Name5">
          <dgm:if name="Name6" func="var" arg="dir" op="equ" val="norm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l" for="ch" forName="bgRect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l" for="ch" forName="parentNode"/>
              <dgm:constr type="r" for="ch" forName="childNode" refType="r" refFor="ch" refForName="bgRect" fact="0.945"/>
              <dgm:constr type="h" for="ch" forName="childNode" refType="h" refFor="ch" refForName="bgRect" op="equ"/>
              <dgm:constr type="t" for="ch" forName="childNode"/>
              <dgm:constr type="l" for="ch" forName="childNode" refType="r" refFor="ch" refForName="parentNode"/>
            </dgm:constrLst>
          </dgm:if>
          <dgm:else name="Name7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r" for="ch" forName="bgRect" refType="w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r" for="ch" forName="parentNode" refType="w"/>
              <dgm:constr type="h" for="ch" forName="childNode" refType="h" refFor="ch" refForName="bgRect"/>
              <dgm:constr type="t" for="ch" forName="childNode"/>
              <dgm:constr type="r" for="ch" forName="childNode" refType="l" refFor="ch" refForName="parentNode"/>
              <dgm:constr type="l" for="ch" forName="childNode" refType="w" refFor="ch" refForName="bgRect" fact="0.055"/>
            </dgm:constrLst>
          </dgm:else>
        </dgm:choose>
        <dgm:ruleLst>
          <dgm:rule type="w" for="ch" forName="childNode" val="NaN" fact="NaN" max="30"/>
        </dgm:ruleLst>
        <dgm:layoutNode name="bgRect" styleLbl="node1">
          <dgm:alg type="sp"/>
          <dgm:shape xmlns:r="http://schemas.openxmlformats.org/officeDocument/2006/relationships" type="roundRect" r:blip="" zOrderOff="-1">
            <dgm:adjLst>
              <dgm:adj idx="1" val="0.05"/>
            </dgm:adjLst>
          </dgm:shape>
          <dgm:presOf axis="self"/>
          <dgm:constrLst/>
          <dgm:ruleLst/>
        </dgm:layoutNode>
        <dgm:layoutNode name="parentNode" styleLbl="node1">
          <dgm:varLst>
            <dgm:chMax val="0"/>
            <dgm:bulletEnabled val="1"/>
          </dgm:varLst>
          <dgm:choose name="Name8">
            <dgm:if name="Name9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 hideGeom="1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35"/>
                <dgm:constr type="tMarg" refType="primFontSz" fact="0.27"/>
                <dgm:constr type="bMarg"/>
              </dgm:constrLst>
            </dgm:if>
            <dgm:else name="Name10">
              <dgm:alg type="tx">
                <dgm:param type="autoTxRot" val="grav"/>
                <dgm:param type="txAnchorVert" val="t"/>
                <dgm:param type="parTxLTRAlign" val="l"/>
                <dgm:param type="parTxRTLAlign" val="l"/>
              </dgm:alg>
              <dgm:shape xmlns:r="http://schemas.openxmlformats.org/officeDocument/2006/relationships" rot="90" type="rect" r:blip="" hideGeom="1">
                <dgm:adjLst/>
              </dgm:shape>
              <dgm:presOf axis="self"/>
              <dgm:constrLst>
                <dgm:constr type="primFontSz" val="65"/>
                <dgm:constr type="lMarg" refType="primFontSz" fact="0.35"/>
                <dgm:constr type="rMarg"/>
                <dgm:constr type="tMarg" refType="primFontSz" fact="0.27"/>
                <dgm:constr type="bMarg"/>
              </dgm:constrLst>
            </dgm:else>
          </dgm:choose>
          <dgm:ruleLst>
            <dgm:rule type="primFontSz" val="5" fact="NaN" max="NaN"/>
          </dgm:ruleLst>
        </dgm:layoutNode>
        <dgm:choose name="Name11">
          <dgm:if name="Name12" axis="ch" ptType="node" func="cnt" op="gte" val="1">
            <dgm:layoutNode name="childNode" styleLbl="node1" moveWith="bgRect">
              <dgm:varLst>
                <dgm:bulletEnabled val="1"/>
              </dgm:varLst>
              <dgm:alg type="tx">
                <dgm:param type="parTxLTRAlign" val="l"/>
                <dgm:param type="parTxRTLAlign" val="r"/>
                <dgm:param type="txAnchorVert" val="t"/>
              </dgm:alg>
              <dgm:shape xmlns:r="http://schemas.openxmlformats.org/officeDocument/2006/relationships" type="rect" r:blip="" hideGeom="1">
                <dgm:adjLst/>
              </dgm:shape>
              <dgm:presOf axis="des" ptType="node"/>
              <dgm:constrLst>
                <dgm:constr type="primFontSz" val="65"/>
                <dgm:constr type="lMarg"/>
                <dgm:constr type="bMarg"/>
                <dgm:constr type="tMarg" refType="primFontSz" fact="0.27"/>
                <dgm:constr type="rMarg"/>
              </dgm:constrLst>
              <dgm:ruleLst>
                <dgm:rule type="prim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h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vProcSp" moveWith="bgRec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vSp1" refType="w"/>
            <dgm:constr type="w" for="ch" forName="simulatedConn" refType="w"/>
            <dgm:constr type="w" for="ch" forName="vSp2" refType="w"/>
          </dgm:constrLst>
          <dgm:ruleLst/>
          <dgm:layoutNode name="vSp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imulatedConn" styleLbl="solidFgAcc1">
            <dgm:alg type="sp"/>
            <dgm:choose name="Name15">
              <dgm:if name="Name16" func="var" arg="dir" op="equ" val="norm">
                <dgm:shape xmlns:r="http://schemas.openxmlformats.org/officeDocument/2006/relationships" rot="90" type="flowChartExtract" r:blip="">
                  <dgm:adjLst/>
                </dgm:shape>
              </dgm:if>
              <dgm:else name="Name17">
                <dgm:shape xmlns:r="http://schemas.openxmlformats.org/officeDocument/2006/relationships" rot="-90" type="flowChartExtract" r:blip="">
                  <dgm:adjLst/>
                </dgm:shape>
              </dgm:else>
            </dgm:choose>
            <dgm:presOf/>
            <dgm:constrLst/>
            <dgm:ruleLst/>
          </dgm:layoutNode>
          <dgm:layoutNode name="vSp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 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C83773-C69E-463F-A6E6-E533FFE63908}" type="datetimeFigureOut">
              <a:rPr lang="en-US" smtClean="0"/>
              <a:t>11/10/2022</a:t>
            </a:fld>
            <a:endParaRPr lang="en-US"/>
          </a:p>
        </p:txBody>
      </p:sp>
      <p:sp>
        <p:nvSpPr>
          <p:cNvPr id="4" name="Slayt Resmi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9D011F-53FD-4C46-82A0-099369698B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5976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Klaassen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G., &amp;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Riahi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K. (2007).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Internalizing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externalities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electricity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generation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An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analysis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MESSAGE-MACRO. </a:t>
            </a:r>
            <a:r>
              <a:rPr lang="tr-TR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Energy </a:t>
            </a:r>
            <a:r>
              <a:rPr lang="tr-TR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Policy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tr-TR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35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(2), 815–827. https://doi.org/https://doi.org/10.1016/j.enpol.2006.03.007</a:t>
            </a:r>
          </a:p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9D011F-53FD-4C46-82A0-099369698BE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0335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9D011F-53FD-4C46-82A0-099369698BE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294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Lopion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P.,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Markewitz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P.,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Robinius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M., &amp;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Stolten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D. (2018). A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review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current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challenges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trends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energy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systems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modeling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tr-TR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Renewable and Sustainable Energy Reviews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tr-TR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96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156–166. https://doi.org/10.1016/j.rser.2018.07.045</a:t>
            </a:r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9D011F-53FD-4C46-82A0-099369698BE6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0322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Carson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R. T., &amp;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B. R. (2009).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Discounting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Behavior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Environmental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Decisions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tr-TR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Journal</a:t>
            </a:r>
            <a:r>
              <a:rPr lang="tr-TR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tr-TR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Neuroscience</a:t>
            </a:r>
            <a:r>
              <a:rPr lang="tr-TR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tr-TR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Psychology</a:t>
            </a:r>
            <a:r>
              <a:rPr lang="tr-TR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</a:t>
            </a:r>
            <a:r>
              <a:rPr lang="tr-TR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Economics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tr-TR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(2), 112–130. https://doi.org/10.1037/a0017685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Hänsel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M. C.,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Drupp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M. A.,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Johansson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D. J. A. A.,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Nesje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F., Azar, C.,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Freeman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M. C.,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Groom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B., &amp;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Sterner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T. (2020).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Climate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economics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support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climate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targets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tr-TR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Nature </a:t>
            </a:r>
            <a:r>
              <a:rPr lang="tr-TR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Climate</a:t>
            </a:r>
            <a:r>
              <a:rPr lang="tr-TR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Change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tr-TR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(8), 781–789. https://doi.org/10.1038/s41558-020-0833-x</a:t>
            </a:r>
          </a:p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9D011F-53FD-4C46-82A0-099369698BE6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8061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/>
              <a:t>https://news.mit.edu/2015/optimizing-optimization-algorithms-0121</a:t>
            </a:r>
          </a:p>
          <a:p>
            <a:r>
              <a:rPr lang="tr-TR" dirty="0"/>
              <a:t>https://www.researchgate.net/figure/Socio-economic-optimization-of-network-security_fig1_306355031</a:t>
            </a:r>
          </a:p>
          <a:p>
            <a:r>
              <a:rPr lang="tr-TR" dirty="0"/>
              <a:t>https://www.mdpi.com/2079-9292/8/7/799/htm</a:t>
            </a:r>
          </a:p>
          <a:p>
            <a:r>
              <a:rPr lang="tr-TR" dirty="0"/>
              <a:t>https://user.eng.umd.edu/~austin/ence202.d/optimization.html</a:t>
            </a: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9D011F-53FD-4C46-82A0-099369698BE6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35482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/>
              <a:t>https://wiki.ucl.ac.uk/display/ADVIAM/Spatial+process+-+MESSAGE</a:t>
            </a: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9D011F-53FD-4C46-82A0-099369698BE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74582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Loisel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R.,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Alexeeva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V.,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Zucker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A., &amp;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Shropshire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D. (2018).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Load-following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nuclear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power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Market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effects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welfare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implications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tr-TR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Progress</a:t>
            </a:r>
            <a:r>
              <a:rPr lang="tr-TR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Nuclear Energy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tr-TR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109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280–292. https://doi.org/10.1016/j.pnucene.2018.08.011</a:t>
            </a:r>
          </a:p>
          <a:p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Mori, S. (2012). An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assessment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potentials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nuclear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power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carbon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capture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storage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long-term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global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warming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mitigation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options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based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Asian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Modeling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Exercise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scenarios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tr-TR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Energy </a:t>
            </a:r>
            <a:r>
              <a:rPr lang="tr-TR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Economics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tr-TR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34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(SUPPL. 3), S421–S428. https://doi.org/10.1016/j.eneco.2012.03.017</a:t>
            </a:r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9D011F-53FD-4C46-82A0-099369698BE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5987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/>
              <a:t>https://www.gams.com/mccarl/trnsport.gms</a:t>
            </a: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9D011F-53FD-4C46-82A0-099369698BE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4732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https://www.iaea.org/newscenter/news/iaea-continues-support-for-all-source-energy-planning-for-countries-despite-pandemic</a:t>
            </a:r>
          </a:p>
          <a:p>
            <a:r>
              <a:rPr lang="tr-T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http://www.esru.strath.ac.uk/EandE/Web_sites/17-18/windies/energy-trilemma.html</a:t>
            </a:r>
          </a:p>
          <a:p>
            <a:r>
              <a:rPr lang="it-IT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Dr Giorgio Locatelli PhD FHEA</a:t>
            </a:r>
            <a:r>
              <a:rPr lang="tr-T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(2017).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Organisational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form supporting</a:t>
            </a:r>
            <a:r>
              <a:rPr lang="tr-T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Climate Change Mitigation</a:t>
            </a:r>
            <a:r>
              <a:rPr lang="tr-T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Strategies &amp; plants</a:t>
            </a:r>
            <a:r>
              <a:rPr lang="tr-T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1st 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Research Coordination Meeting on Assessments of the Potential Role</a:t>
            </a:r>
            <a:r>
              <a:rPr lang="tr-T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 Nuclear Energy in National Climate Change Mitigation Strategies</a:t>
            </a:r>
            <a:endParaRPr lang="tr-TR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tr-TR" dirty="0"/>
              <a:t>https://climateanalytics.org/blog/2019/centred-on-science-how-the-ipcc-can-guide-mitigation-action/</a:t>
            </a:r>
          </a:p>
          <a:p>
            <a:r>
              <a:rPr lang="en-US" dirty="0"/>
              <a:t>https://boycewire.com/deregulation-definition-and-examples/</a:t>
            </a:r>
            <a:endParaRPr lang="tr-TR" dirty="0"/>
          </a:p>
          <a:p>
            <a:r>
              <a:rPr lang="en-US" dirty="0"/>
              <a:t>https://www.sciencedirect.com/science/article/abs/pii/S030142150400120X</a:t>
            </a:r>
            <a:endParaRPr lang="tr-TR" dirty="0"/>
          </a:p>
          <a:p>
            <a:r>
              <a:rPr lang="en-US" dirty="0"/>
              <a:t>https://ticaret.gov.tr/data/60f1200013b876eb28421b23/MUTABAKAT%20YE%C5%9E%C4%B0L.pdf</a:t>
            </a: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9D011F-53FD-4C46-82A0-099369698BE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1255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9D011F-53FD-4C46-82A0-099369698BE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8571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9D011F-53FD-4C46-82A0-099369698BE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0279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/>
              <a:t>https://seffaflik.epias.com.tr/transparency/uretim/gerceklesen-uretim/gercek-zamanli-uretim.xhtml</a:t>
            </a: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9D011F-53FD-4C46-82A0-099369698BE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8087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/>
              <a:t>https://www.gams.com/mccarl/trnsport.gms</a:t>
            </a: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9D011F-53FD-4C46-82A0-099369698BE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2321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2012 PowerPoint title banner_v5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1371600"/>
          </a:xfrm>
          <a:prstGeom prst="rect">
            <a:avLst/>
          </a:prstGeom>
        </p:spPr>
      </p:pic>
      <p:sp>
        <p:nvSpPr>
          <p:cNvPr id="28708" name="Rectangle 36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487680" y="4350077"/>
            <a:ext cx="11216640" cy="914400"/>
          </a:xfrm>
        </p:spPr>
        <p:txBody>
          <a:bodyPr/>
          <a:lstStyle>
            <a:lvl1pPr marL="0" indent="0" algn="ctr">
              <a:buFontTx/>
              <a:buNone/>
              <a:defRPr sz="2000"/>
            </a:lvl1pPr>
          </a:lstStyle>
          <a:p>
            <a:r>
              <a:rPr lang="tr-TR"/>
              <a:t>Asıl alt başlık stilini düzenlemek için tıklayın</a:t>
            </a:r>
            <a:endParaRPr lang="en-US" dirty="0"/>
          </a:p>
        </p:txBody>
      </p:sp>
      <p:sp>
        <p:nvSpPr>
          <p:cNvPr id="28707" name="Rectangle 35"/>
          <p:cNvSpPr>
            <a:spLocks noGrp="1" noChangeArrowheads="1"/>
          </p:cNvSpPr>
          <p:nvPr>
            <p:ph type="ctrTitle" sz="quarter"/>
          </p:nvPr>
        </p:nvSpPr>
        <p:spPr>
          <a:xfrm>
            <a:off x="487680" y="3108958"/>
            <a:ext cx="11216640" cy="914401"/>
          </a:xfrm>
        </p:spPr>
        <p:txBody>
          <a:bodyPr anchor="t"/>
          <a:lstStyle>
            <a:lvl1pPr algn="ctr">
              <a:spcAft>
                <a:spcPts val="600"/>
              </a:spcAft>
              <a:defRPr>
                <a:solidFill>
                  <a:schemeClr val="tx2"/>
                </a:solidFill>
              </a:defRPr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 bwMode="auto">
          <a:xfrm>
            <a:off x="0" y="5342818"/>
            <a:ext cx="12192000" cy="1515183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99CCFF"/>
              </a:gs>
            </a:gsLst>
            <a:lin ang="54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219075" indent="-219075"/>
            <a:endParaRPr lang="en-US" sz="1800"/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DAF34F12-6531-4803-A86E-3D09C7C2D68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9448" y="1694266"/>
            <a:ext cx="3153103" cy="878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8466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7680" y="182563"/>
            <a:ext cx="11216640" cy="914400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7680" y="1371600"/>
            <a:ext cx="11216640" cy="4937760"/>
          </a:xfrm>
        </p:spPr>
        <p:txBody>
          <a:bodyPr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36263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7680" y="2011680"/>
            <a:ext cx="11216640" cy="1371600"/>
          </a:xfrm>
        </p:spPr>
        <p:txBody>
          <a:bodyPr anchor="ctr"/>
          <a:lstStyle>
            <a:lvl1pPr algn="ctr">
              <a:defRPr sz="3200" b="1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7680" y="3383280"/>
            <a:ext cx="11216640" cy="1554480"/>
          </a:xfrm>
        </p:spPr>
        <p:txBody>
          <a:bodyPr anchor="t"/>
          <a:lstStyle>
            <a:lvl1pPr marL="0" indent="0" algn="ctr">
              <a:buNone/>
              <a:defRPr sz="24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</p:spTree>
    <p:extLst>
      <p:ext uri="{BB962C8B-B14F-4D97-AF65-F5344CB8AC3E}">
        <p14:creationId xmlns:p14="http://schemas.microsoft.com/office/powerpoint/2010/main" val="16152162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87679" y="1371600"/>
            <a:ext cx="5486400" cy="4935538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371600"/>
            <a:ext cx="5486400" cy="4935538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754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7680" y="182880"/>
            <a:ext cx="11216640" cy="914400"/>
          </a:xfrm>
        </p:spPr>
        <p:txBody>
          <a:bodyPr/>
          <a:lstStyle>
            <a:lvl1pPr>
              <a:defRPr/>
            </a:lvl1pPr>
          </a:lstStyle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7680" y="1371600"/>
            <a:ext cx="5486400" cy="639762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7680" y="2103120"/>
            <a:ext cx="5486400" cy="420624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371600"/>
            <a:ext cx="5486400" cy="639762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19" y="2103120"/>
            <a:ext cx="5486400" cy="420624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5482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7524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14922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Başlık ve Graf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7680" y="182563"/>
            <a:ext cx="11216640" cy="914400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Chart Placeholder 2"/>
          <p:cNvSpPr>
            <a:spLocks noGrp="1"/>
          </p:cNvSpPr>
          <p:nvPr>
            <p:ph type="chart" idx="1"/>
          </p:nvPr>
        </p:nvSpPr>
        <p:spPr>
          <a:xfrm>
            <a:off x="487680" y="1371600"/>
            <a:ext cx="11216640" cy="4935538"/>
          </a:xfrm>
        </p:spPr>
        <p:txBody>
          <a:bodyPr/>
          <a:lstStyle/>
          <a:p>
            <a:r>
              <a:rPr lang="tr-TR"/>
              <a:t>Grafik eklemek için simgeye tıklayın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0428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auto">
          <a:xfrm>
            <a:off x="0" y="0"/>
            <a:ext cx="1219200" cy="109728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99CCFF"/>
              </a:gs>
            </a:gsLst>
            <a:lin ang="108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rtl="0" eaLnBrk="0" fontAlgn="base" hangingPunct="0">
              <a:spcBef>
                <a:spcPct val="50000"/>
              </a:spcBef>
              <a:spcAft>
                <a:spcPct val="0"/>
              </a:spcAft>
              <a:defRPr sz="16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6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6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6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6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marL="219075" indent="-219075"/>
            <a:endParaRPr lang="en-US" sz="1600"/>
          </a:p>
        </p:txBody>
      </p:sp>
      <p:sp>
        <p:nvSpPr>
          <p:cNvPr id="1060" name="Text Box 36"/>
          <p:cNvSpPr txBox="1">
            <a:spLocks noChangeArrowheads="1"/>
          </p:cNvSpPr>
          <p:nvPr/>
        </p:nvSpPr>
        <p:spPr bwMode="auto">
          <a:xfrm>
            <a:off x="5689601" y="6594476"/>
            <a:ext cx="810684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fld id="{324FBA8B-C479-4BF9-A515-8ED623D42A4A}" type="slidenum">
              <a:rPr lang="en-US" sz="1000">
                <a:solidFill>
                  <a:srgbClr val="4D4D4D"/>
                </a:solidFill>
              </a:rPr>
              <a:pPr/>
              <a:t>‹#›</a:t>
            </a:fld>
            <a:endParaRPr lang="en-US" sz="1000">
              <a:solidFill>
                <a:srgbClr val="4D4D4D"/>
              </a:solidFill>
            </a:endParaRP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87680" y="182563"/>
            <a:ext cx="1121664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87680" y="1371600"/>
            <a:ext cx="11216640" cy="4935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94936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</p:sldLayoutIdLst>
  <p:hf sldNum="0" hdr="0" ftr="0" dt="0"/>
  <p:txStyles>
    <p:titleStyle>
      <a:lvl1pPr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</a:defRPr>
      </a:lvl2pPr>
      <a:lvl3pPr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</a:defRPr>
      </a:lvl3pPr>
      <a:lvl4pPr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</a:defRPr>
      </a:lvl4pPr>
      <a:lvl5pPr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</a:defRPr>
      </a:lvl5pPr>
      <a:lvl6pPr marL="457200"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</a:defRPr>
      </a:lvl6pPr>
      <a:lvl7pPr marL="914400"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</a:defRPr>
      </a:lvl7pPr>
      <a:lvl8pPr marL="1371600"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</a:defRPr>
      </a:lvl8pPr>
      <a:lvl9pPr marL="1828800"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</a:defRPr>
      </a:lvl9pPr>
    </p:titleStyle>
    <p:bodyStyle>
      <a:lvl1pPr marL="173038" indent="-173038" algn="l" rtl="0" eaLnBrk="1" fontAlgn="base" hangingPunct="1">
        <a:lnSpc>
          <a:spcPct val="100000"/>
        </a:lnSpc>
        <a:spcBef>
          <a:spcPct val="0"/>
        </a:spcBef>
        <a:spcAft>
          <a:spcPts val="600"/>
        </a:spcAft>
        <a:buClr>
          <a:schemeClr val="tx2"/>
        </a:buClr>
        <a:buChar char="•"/>
        <a:defRPr sz="2400">
          <a:solidFill>
            <a:srgbClr val="000000"/>
          </a:solidFill>
          <a:latin typeface="+mn-lt"/>
          <a:ea typeface="+mn-ea"/>
          <a:cs typeface="+mn-cs"/>
        </a:defRPr>
      </a:lvl1pPr>
      <a:lvl2pPr marL="515938" indent="-228600" algn="l" rtl="0" eaLnBrk="1" fontAlgn="base" hangingPunct="1">
        <a:lnSpc>
          <a:spcPct val="100000"/>
        </a:lnSpc>
        <a:spcBef>
          <a:spcPct val="0"/>
        </a:spcBef>
        <a:spcAft>
          <a:spcPts val="600"/>
        </a:spcAft>
        <a:buClr>
          <a:schemeClr val="tx2"/>
        </a:buClr>
        <a:buChar char="–"/>
        <a:defRPr sz="2400">
          <a:solidFill>
            <a:srgbClr val="000000"/>
          </a:solidFill>
          <a:latin typeface="+mn-lt"/>
        </a:defRPr>
      </a:lvl2pPr>
      <a:lvl3pPr marL="798513" indent="-166688" algn="l" rtl="0" eaLnBrk="1" fontAlgn="base" hangingPunct="1">
        <a:lnSpc>
          <a:spcPct val="100000"/>
        </a:lnSpc>
        <a:spcBef>
          <a:spcPct val="0"/>
        </a:spcBef>
        <a:spcAft>
          <a:spcPts val="600"/>
        </a:spcAft>
        <a:buClr>
          <a:schemeClr val="tx2"/>
        </a:buClr>
        <a:buChar char="•"/>
        <a:defRPr sz="2400">
          <a:solidFill>
            <a:srgbClr val="000000"/>
          </a:solidFill>
          <a:latin typeface="+mn-lt"/>
        </a:defRPr>
      </a:lvl3pPr>
      <a:lvl4pPr marL="1196975" indent="-223838" algn="l" rtl="0" eaLnBrk="1" fontAlgn="base" hangingPunct="1">
        <a:lnSpc>
          <a:spcPct val="100000"/>
        </a:lnSpc>
        <a:spcBef>
          <a:spcPct val="0"/>
        </a:spcBef>
        <a:spcAft>
          <a:spcPts val="600"/>
        </a:spcAft>
        <a:buClr>
          <a:schemeClr val="tx2"/>
        </a:buClr>
        <a:buChar char="–"/>
        <a:defRPr sz="2400">
          <a:solidFill>
            <a:srgbClr val="000000"/>
          </a:solidFill>
          <a:latin typeface="+mn-lt"/>
        </a:defRPr>
      </a:lvl4pPr>
      <a:lvl5pPr marL="1487488" indent="-174625" algn="l" rtl="0" eaLnBrk="1" fontAlgn="base" hangingPunct="1">
        <a:lnSpc>
          <a:spcPct val="100000"/>
        </a:lnSpc>
        <a:spcBef>
          <a:spcPct val="0"/>
        </a:spcBef>
        <a:spcAft>
          <a:spcPts val="600"/>
        </a:spcAft>
        <a:buClr>
          <a:schemeClr val="tx2"/>
        </a:buClr>
        <a:buChar char="•"/>
        <a:defRPr sz="2400">
          <a:solidFill>
            <a:srgbClr val="000000"/>
          </a:solidFill>
          <a:latin typeface="+mn-lt"/>
        </a:defRPr>
      </a:lvl5pPr>
      <a:lvl6pPr marL="1944688" indent="-174625" algn="l" rtl="0" eaLnBrk="1" fontAlgn="base" hangingPunct="1">
        <a:lnSpc>
          <a:spcPct val="95000"/>
        </a:lnSpc>
        <a:spcBef>
          <a:spcPct val="0"/>
        </a:spcBef>
        <a:spcAft>
          <a:spcPct val="25000"/>
        </a:spcAft>
        <a:buChar char="•"/>
        <a:defRPr sz="2400">
          <a:solidFill>
            <a:srgbClr val="000000"/>
          </a:solidFill>
          <a:latin typeface="+mn-lt"/>
        </a:defRPr>
      </a:lvl6pPr>
      <a:lvl7pPr marL="2401888" indent="-174625" algn="l" rtl="0" eaLnBrk="1" fontAlgn="base" hangingPunct="1">
        <a:lnSpc>
          <a:spcPct val="95000"/>
        </a:lnSpc>
        <a:spcBef>
          <a:spcPct val="0"/>
        </a:spcBef>
        <a:spcAft>
          <a:spcPct val="25000"/>
        </a:spcAft>
        <a:buChar char="•"/>
        <a:defRPr sz="2400">
          <a:solidFill>
            <a:srgbClr val="000000"/>
          </a:solidFill>
          <a:latin typeface="+mn-lt"/>
        </a:defRPr>
      </a:lvl7pPr>
      <a:lvl8pPr marL="2859088" indent="-174625" algn="l" rtl="0" eaLnBrk="1" fontAlgn="base" hangingPunct="1">
        <a:lnSpc>
          <a:spcPct val="95000"/>
        </a:lnSpc>
        <a:spcBef>
          <a:spcPct val="0"/>
        </a:spcBef>
        <a:spcAft>
          <a:spcPct val="25000"/>
        </a:spcAft>
        <a:buChar char="•"/>
        <a:defRPr sz="2400">
          <a:solidFill>
            <a:srgbClr val="000000"/>
          </a:solidFill>
          <a:latin typeface="+mn-lt"/>
        </a:defRPr>
      </a:lvl8pPr>
      <a:lvl9pPr marL="3316288" indent="-174625" algn="l" rtl="0" eaLnBrk="1" fontAlgn="base" hangingPunct="1">
        <a:lnSpc>
          <a:spcPct val="95000"/>
        </a:lnSpc>
        <a:spcBef>
          <a:spcPct val="0"/>
        </a:spcBef>
        <a:spcAft>
          <a:spcPct val="25000"/>
        </a:spcAft>
        <a:buChar char="•"/>
        <a:defRPr sz="2400">
          <a:solidFill>
            <a:srgbClr val="000000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ggungor@enerji.gov.tr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jp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chart" Target="../charts/char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chart" Target="../charts/char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lt Başlık 1">
            <a:extLst>
              <a:ext uri="{FF2B5EF4-FFF2-40B4-BE49-F238E27FC236}">
                <a16:creationId xmlns:a16="http://schemas.microsoft.com/office/drawing/2014/main" id="{2128B945-EBC8-47C8-AB68-DCB0FBE38E26}"/>
              </a:ext>
            </a:extLst>
          </p:cNvPr>
          <p:cNvSpPr>
            <a:spLocks noGrp="1"/>
          </p:cNvSpPr>
          <p:nvPr>
            <p:ph type="subTitle" sz="quarter" idx="1"/>
          </p:nvPr>
        </p:nvSpPr>
        <p:spPr/>
        <p:txBody>
          <a:bodyPr/>
          <a:lstStyle/>
          <a:p>
            <a:r>
              <a:rPr lang="tr-TR" dirty="0"/>
              <a:t>Görkem Güngör</a:t>
            </a:r>
          </a:p>
          <a:p>
            <a:r>
              <a:rPr lang="tr-TR" dirty="0"/>
              <a:t>E-mail: </a:t>
            </a:r>
            <a:r>
              <a:rPr lang="tr-TR" dirty="0">
                <a:hlinkClick r:id="rId2"/>
              </a:rPr>
              <a:t>ggungor@enerji.gov.tr</a:t>
            </a:r>
            <a:r>
              <a:rPr lang="tr-TR" dirty="0"/>
              <a:t> </a:t>
            </a:r>
            <a:endParaRPr lang="en-US" dirty="0"/>
          </a:p>
        </p:txBody>
      </p:sp>
      <p:sp>
        <p:nvSpPr>
          <p:cNvPr id="3" name="Unvan 2">
            <a:extLst>
              <a:ext uri="{FF2B5EF4-FFF2-40B4-BE49-F238E27FC236}">
                <a16:creationId xmlns:a16="http://schemas.microsoft.com/office/drawing/2014/main" id="{1C7CB7C3-F74A-4993-96B3-0AD2DB335D73}"/>
              </a:ext>
            </a:extLst>
          </p:cNvPr>
          <p:cNvSpPr>
            <a:spLocks noGrp="1"/>
          </p:cNvSpPr>
          <p:nvPr>
            <p:ph type="ctrTitle" sz="quarter"/>
          </p:nvPr>
        </p:nvSpPr>
        <p:spPr/>
        <p:txBody>
          <a:bodyPr/>
          <a:lstStyle/>
          <a:p>
            <a:r>
              <a:rPr lang="tr-TR" dirty="0" err="1"/>
              <a:t>Introduction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/>
              <a:t> MESSAGE-V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71491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99018AD1-11D3-46F1-96C4-A5D96EE90B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Demands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ED8C790C-5EA5-4FA9-ADC9-ACB6E7B85B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7679" y="1371600"/>
            <a:ext cx="4823623" cy="4935538"/>
          </a:xfrm>
        </p:spPr>
        <p:txBody>
          <a:bodyPr/>
          <a:lstStyle/>
          <a:p>
            <a:r>
              <a:rPr lang="tr-TR" sz="2400" dirty="0"/>
              <a:t>Open </a:t>
            </a:r>
            <a:r>
              <a:rPr lang="tr-TR" sz="2400" dirty="0" err="1"/>
              <a:t>the</a:t>
            </a:r>
            <a:r>
              <a:rPr lang="tr-TR" sz="2400" dirty="0"/>
              <a:t> «</a:t>
            </a:r>
            <a:r>
              <a:rPr lang="tr-TR" sz="2400" dirty="0" err="1"/>
              <a:t>Demand</a:t>
            </a:r>
            <a:r>
              <a:rPr lang="tr-TR" sz="2400" dirty="0"/>
              <a:t>» </a:t>
            </a:r>
            <a:r>
              <a:rPr lang="tr-TR" sz="2400" dirty="0" err="1"/>
              <a:t>tab</a:t>
            </a:r>
            <a:endParaRPr lang="tr-TR" sz="2400" dirty="0"/>
          </a:p>
          <a:p>
            <a:r>
              <a:rPr lang="tr-TR" sz="2400" dirty="0"/>
              <a:t>Select </a:t>
            </a:r>
            <a:r>
              <a:rPr lang="tr-TR" sz="2400" dirty="0" err="1"/>
              <a:t>the</a:t>
            </a:r>
            <a:r>
              <a:rPr lang="tr-TR" sz="2400" dirty="0"/>
              <a:t> </a:t>
            </a:r>
            <a:r>
              <a:rPr lang="tr-TR" sz="2400" dirty="0" err="1"/>
              <a:t>demand</a:t>
            </a:r>
            <a:r>
              <a:rPr lang="tr-TR" sz="2400" dirty="0"/>
              <a:t> </a:t>
            </a:r>
            <a:r>
              <a:rPr lang="tr-TR" sz="2400" dirty="0" err="1"/>
              <a:t>row</a:t>
            </a:r>
            <a:r>
              <a:rPr lang="tr-TR" sz="2400" dirty="0"/>
              <a:t> </a:t>
            </a:r>
            <a:r>
              <a:rPr lang="tr-TR" sz="2400" dirty="0" err="1"/>
              <a:t>from</a:t>
            </a:r>
            <a:r>
              <a:rPr lang="tr-TR" sz="2400" dirty="0"/>
              <a:t> «</a:t>
            </a:r>
            <a:r>
              <a:rPr lang="tr-TR" sz="2400" dirty="0" err="1"/>
              <a:t>Add</a:t>
            </a:r>
            <a:r>
              <a:rPr lang="tr-TR" sz="2400" dirty="0"/>
              <a:t>» </a:t>
            </a:r>
            <a:r>
              <a:rPr lang="tr-TR" sz="2400" dirty="0" err="1"/>
              <a:t>tab</a:t>
            </a:r>
            <a:endParaRPr lang="tr-TR" sz="2400" dirty="0"/>
          </a:p>
          <a:p>
            <a:r>
              <a:rPr lang="tr-TR" sz="2400" dirty="0"/>
              <a:t>Select </a:t>
            </a:r>
            <a:r>
              <a:rPr lang="tr-TR" sz="2400" dirty="0" err="1"/>
              <a:t>the</a:t>
            </a:r>
            <a:r>
              <a:rPr lang="tr-TR" sz="2400" dirty="0"/>
              <a:t> time </a:t>
            </a:r>
            <a:r>
              <a:rPr lang="tr-TR" sz="2400" dirty="0" err="1"/>
              <a:t>switch</a:t>
            </a:r>
            <a:r>
              <a:rPr lang="tr-TR" sz="2400" dirty="0"/>
              <a:t> as «c» as </a:t>
            </a:r>
            <a:r>
              <a:rPr lang="tr-TR" sz="2400" dirty="0" err="1"/>
              <a:t>demand</a:t>
            </a:r>
            <a:r>
              <a:rPr lang="tr-TR" sz="2400" dirty="0"/>
              <a:t> is </a:t>
            </a:r>
            <a:r>
              <a:rPr lang="tr-TR" sz="2400" dirty="0" err="1"/>
              <a:t>constant</a:t>
            </a:r>
            <a:r>
              <a:rPr lang="tr-TR" sz="2400" dirty="0"/>
              <a:t> </a:t>
            </a:r>
            <a:r>
              <a:rPr lang="tr-TR" sz="2400" dirty="0" err="1"/>
              <a:t>during</a:t>
            </a:r>
            <a:r>
              <a:rPr lang="tr-TR" sz="2400" dirty="0"/>
              <a:t> </a:t>
            </a:r>
            <a:r>
              <a:rPr lang="tr-TR" sz="2400" dirty="0" err="1"/>
              <a:t>the</a:t>
            </a:r>
            <a:r>
              <a:rPr lang="tr-TR" sz="2400" dirty="0"/>
              <a:t> </a:t>
            </a:r>
            <a:r>
              <a:rPr lang="tr-TR" sz="2400" dirty="0" err="1"/>
              <a:t>modeling</a:t>
            </a:r>
            <a:r>
              <a:rPr lang="tr-TR" sz="2400" dirty="0"/>
              <a:t> time </a:t>
            </a:r>
            <a:r>
              <a:rPr lang="tr-TR" sz="2400" dirty="0" err="1"/>
              <a:t>horizon</a:t>
            </a:r>
            <a:endParaRPr lang="tr-TR" sz="2400" dirty="0"/>
          </a:p>
          <a:p>
            <a:r>
              <a:rPr lang="tr-TR" sz="2400" dirty="0" err="1"/>
              <a:t>Save</a:t>
            </a:r>
            <a:r>
              <a:rPr lang="tr-TR" sz="2400" dirty="0"/>
              <a:t> </a:t>
            </a:r>
            <a:r>
              <a:rPr lang="tr-TR" sz="2400" dirty="0" err="1"/>
              <a:t>the</a:t>
            </a:r>
            <a:r>
              <a:rPr lang="tr-TR" sz="2400" dirty="0"/>
              <a:t> </a:t>
            </a:r>
            <a:r>
              <a:rPr lang="tr-TR" sz="2400" dirty="0" err="1"/>
              <a:t>changes</a:t>
            </a:r>
            <a:r>
              <a:rPr lang="tr-TR" sz="2400" dirty="0"/>
              <a:t> in </a:t>
            </a:r>
            <a:r>
              <a:rPr lang="tr-TR" sz="2400" dirty="0" err="1"/>
              <a:t>the</a:t>
            </a:r>
            <a:r>
              <a:rPr lang="tr-TR" sz="2400" dirty="0"/>
              <a:t> </a:t>
            </a:r>
            <a:r>
              <a:rPr lang="tr-TR" sz="2400" dirty="0" err="1"/>
              <a:t>application</a:t>
            </a:r>
            <a:r>
              <a:rPr lang="tr-TR" sz="2400" dirty="0"/>
              <a:t> </a:t>
            </a:r>
            <a:r>
              <a:rPr lang="tr-TR" sz="2400" dirty="0" err="1"/>
              <a:t>database</a:t>
            </a:r>
            <a:r>
              <a:rPr lang="tr-TR" sz="2400" dirty="0"/>
              <a:t> </a:t>
            </a:r>
            <a:r>
              <a:rPr lang="tr-TR" sz="2400" dirty="0" err="1"/>
              <a:t>from</a:t>
            </a:r>
            <a:r>
              <a:rPr lang="tr-TR" sz="2400" dirty="0"/>
              <a:t> «</a:t>
            </a:r>
            <a:r>
              <a:rPr lang="tr-TR" sz="2400" dirty="0" err="1"/>
              <a:t>Screen</a:t>
            </a:r>
            <a:r>
              <a:rPr lang="tr-TR" sz="2400" dirty="0"/>
              <a:t> -&gt; </a:t>
            </a:r>
            <a:r>
              <a:rPr lang="tr-TR" sz="2400" dirty="0" err="1"/>
              <a:t>Save</a:t>
            </a:r>
            <a:r>
              <a:rPr lang="tr-TR" sz="2400" dirty="0"/>
              <a:t>» </a:t>
            </a:r>
          </a:p>
          <a:p>
            <a:endParaRPr lang="tr-TR" sz="2400" dirty="0"/>
          </a:p>
        </p:txBody>
      </p:sp>
      <p:pic>
        <p:nvPicPr>
          <p:cNvPr id="8" name="İçerik Yer Tutucusu 7">
            <a:extLst>
              <a:ext uri="{FF2B5EF4-FFF2-40B4-BE49-F238E27FC236}">
                <a16:creationId xmlns:a16="http://schemas.microsoft.com/office/drawing/2014/main" id="{8DB54756-8B45-46A4-B9B4-2D36474ED48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439624" y="1371600"/>
            <a:ext cx="6459568" cy="4885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8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0387220A-9245-45B6-B8E7-3B7F8FCC0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Technologies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1F3CFD1B-26DC-4B1B-A338-DF1F560B0A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7678" y="1371600"/>
            <a:ext cx="4726347" cy="4935538"/>
          </a:xfrm>
        </p:spPr>
        <p:txBody>
          <a:bodyPr/>
          <a:lstStyle/>
          <a:p>
            <a:r>
              <a:rPr lang="tr-TR" sz="2400" dirty="0"/>
              <a:t>Open </a:t>
            </a:r>
            <a:r>
              <a:rPr lang="tr-TR" sz="2400" dirty="0" err="1"/>
              <a:t>the</a:t>
            </a:r>
            <a:r>
              <a:rPr lang="tr-TR" sz="2400" dirty="0"/>
              <a:t> «Technologies» </a:t>
            </a:r>
            <a:r>
              <a:rPr lang="tr-TR" sz="2400" dirty="0" err="1"/>
              <a:t>tab</a:t>
            </a:r>
            <a:endParaRPr lang="tr-TR" sz="2400" dirty="0"/>
          </a:p>
          <a:p>
            <a:r>
              <a:rPr lang="tr-TR" sz="2400" dirty="0" err="1"/>
              <a:t>Enter</a:t>
            </a:r>
            <a:r>
              <a:rPr lang="tr-TR" sz="2400" dirty="0"/>
              <a:t> </a:t>
            </a:r>
            <a:r>
              <a:rPr lang="tr-TR" sz="2400" dirty="0" err="1"/>
              <a:t>the</a:t>
            </a:r>
            <a:r>
              <a:rPr lang="tr-TR" sz="2400" dirty="0"/>
              <a:t> transport </a:t>
            </a:r>
            <a:r>
              <a:rPr lang="tr-TR" sz="2400" dirty="0" err="1"/>
              <a:t>technologies</a:t>
            </a:r>
            <a:r>
              <a:rPr lang="tr-TR" sz="2400" dirty="0"/>
              <a:t> and </a:t>
            </a:r>
            <a:r>
              <a:rPr lang="tr-TR" sz="2400" dirty="0" err="1"/>
              <a:t>costs</a:t>
            </a:r>
            <a:r>
              <a:rPr lang="tr-TR" sz="2400" dirty="0"/>
              <a:t> </a:t>
            </a:r>
            <a:r>
              <a:rPr lang="tr-TR" sz="2400" dirty="0" err="1"/>
              <a:t>from</a:t>
            </a:r>
            <a:r>
              <a:rPr lang="tr-TR" sz="2400" dirty="0"/>
              <a:t> «</a:t>
            </a:r>
            <a:r>
              <a:rPr lang="tr-TR" sz="2400" dirty="0" err="1"/>
              <a:t>Add</a:t>
            </a:r>
            <a:r>
              <a:rPr lang="tr-TR" sz="2400" dirty="0"/>
              <a:t>» </a:t>
            </a:r>
            <a:r>
              <a:rPr lang="tr-TR" sz="2400" dirty="0" err="1"/>
              <a:t>tab</a:t>
            </a:r>
            <a:endParaRPr lang="tr-TR" sz="2400" dirty="0"/>
          </a:p>
          <a:p>
            <a:r>
              <a:rPr lang="tr-TR" sz="2400" dirty="0" err="1"/>
              <a:t>The</a:t>
            </a:r>
            <a:r>
              <a:rPr lang="tr-TR" sz="2400" dirty="0"/>
              <a:t> </a:t>
            </a:r>
            <a:r>
              <a:rPr lang="tr-TR" sz="2400" dirty="0" err="1"/>
              <a:t>value</a:t>
            </a:r>
            <a:r>
              <a:rPr lang="tr-TR" sz="2400" dirty="0"/>
              <a:t> of main </a:t>
            </a:r>
            <a:r>
              <a:rPr lang="tr-TR" sz="2400" dirty="0" err="1"/>
              <a:t>inputs</a:t>
            </a:r>
            <a:r>
              <a:rPr lang="tr-TR" sz="2400" dirty="0"/>
              <a:t> and main </a:t>
            </a:r>
            <a:r>
              <a:rPr lang="tr-TR" sz="2400" dirty="0" err="1"/>
              <a:t>outputs</a:t>
            </a:r>
            <a:r>
              <a:rPr lang="tr-TR" sz="2400" dirty="0"/>
              <a:t> </a:t>
            </a:r>
            <a:r>
              <a:rPr lang="tr-TR" sz="2400" dirty="0" err="1"/>
              <a:t>should</a:t>
            </a:r>
            <a:r>
              <a:rPr lang="tr-TR" sz="2400" dirty="0"/>
              <a:t> be </a:t>
            </a:r>
            <a:r>
              <a:rPr lang="tr-TR" sz="2400" dirty="0" err="1"/>
              <a:t>clearly</a:t>
            </a:r>
            <a:r>
              <a:rPr lang="tr-TR" sz="2400" dirty="0"/>
              <a:t> </a:t>
            </a:r>
            <a:r>
              <a:rPr lang="tr-TR" sz="2400" dirty="0" err="1"/>
              <a:t>defined</a:t>
            </a:r>
            <a:endParaRPr lang="tr-TR" sz="2400" dirty="0"/>
          </a:p>
          <a:p>
            <a:r>
              <a:rPr lang="tr-TR" sz="2400" dirty="0"/>
              <a:t>Select </a:t>
            </a:r>
            <a:r>
              <a:rPr lang="tr-TR" sz="2400" dirty="0" err="1"/>
              <a:t>the</a:t>
            </a:r>
            <a:r>
              <a:rPr lang="tr-TR" sz="2400" dirty="0"/>
              <a:t> time </a:t>
            </a:r>
            <a:r>
              <a:rPr lang="tr-TR" sz="2400" dirty="0" err="1"/>
              <a:t>switch</a:t>
            </a:r>
            <a:r>
              <a:rPr lang="tr-TR" sz="2400" dirty="0"/>
              <a:t> as «c» as </a:t>
            </a:r>
            <a:r>
              <a:rPr lang="tr-TR" sz="2400" dirty="0" err="1"/>
              <a:t>the</a:t>
            </a:r>
            <a:r>
              <a:rPr lang="tr-TR" sz="2400" dirty="0"/>
              <a:t> transport </a:t>
            </a:r>
            <a:r>
              <a:rPr lang="tr-TR" sz="2400" dirty="0" err="1"/>
              <a:t>costs</a:t>
            </a:r>
            <a:r>
              <a:rPr lang="tr-TR" sz="2400" dirty="0"/>
              <a:t> </a:t>
            </a:r>
            <a:r>
              <a:rPr lang="tr-TR" sz="2400" dirty="0" err="1"/>
              <a:t>are</a:t>
            </a:r>
            <a:r>
              <a:rPr lang="tr-TR" sz="2400" dirty="0"/>
              <a:t> </a:t>
            </a:r>
            <a:r>
              <a:rPr lang="tr-TR" sz="2400" dirty="0" err="1"/>
              <a:t>constant</a:t>
            </a:r>
            <a:r>
              <a:rPr lang="tr-TR" sz="2400" dirty="0"/>
              <a:t> </a:t>
            </a:r>
            <a:r>
              <a:rPr lang="tr-TR" sz="2400" dirty="0" err="1"/>
              <a:t>during</a:t>
            </a:r>
            <a:r>
              <a:rPr lang="tr-TR" sz="2400" dirty="0"/>
              <a:t> </a:t>
            </a:r>
            <a:r>
              <a:rPr lang="tr-TR" sz="2400" dirty="0" err="1"/>
              <a:t>the</a:t>
            </a:r>
            <a:r>
              <a:rPr lang="tr-TR" sz="2400" dirty="0"/>
              <a:t> </a:t>
            </a:r>
            <a:r>
              <a:rPr lang="tr-TR" sz="2400" dirty="0" err="1"/>
              <a:t>modeling</a:t>
            </a:r>
            <a:r>
              <a:rPr lang="tr-TR" sz="2400" dirty="0"/>
              <a:t> time </a:t>
            </a:r>
            <a:r>
              <a:rPr lang="tr-TR" sz="2400" dirty="0" err="1"/>
              <a:t>horizon</a:t>
            </a:r>
            <a:endParaRPr lang="tr-TR" sz="2400" dirty="0"/>
          </a:p>
          <a:p>
            <a:r>
              <a:rPr lang="tr-TR" sz="2400" dirty="0" err="1"/>
              <a:t>Save</a:t>
            </a:r>
            <a:r>
              <a:rPr lang="tr-TR" sz="2400" dirty="0"/>
              <a:t> </a:t>
            </a:r>
            <a:r>
              <a:rPr lang="tr-TR" sz="2400" dirty="0" err="1"/>
              <a:t>the</a:t>
            </a:r>
            <a:r>
              <a:rPr lang="tr-TR" sz="2400" dirty="0"/>
              <a:t> </a:t>
            </a:r>
            <a:r>
              <a:rPr lang="tr-TR" sz="2400" dirty="0" err="1"/>
              <a:t>changes</a:t>
            </a:r>
            <a:r>
              <a:rPr lang="tr-TR" sz="2400" dirty="0"/>
              <a:t> in </a:t>
            </a:r>
            <a:r>
              <a:rPr lang="tr-TR" sz="2400" dirty="0" err="1"/>
              <a:t>the</a:t>
            </a:r>
            <a:r>
              <a:rPr lang="tr-TR" sz="2400" dirty="0"/>
              <a:t> </a:t>
            </a:r>
            <a:r>
              <a:rPr lang="tr-TR" sz="2400" dirty="0" err="1"/>
              <a:t>application</a:t>
            </a:r>
            <a:r>
              <a:rPr lang="tr-TR" sz="2400" dirty="0"/>
              <a:t> </a:t>
            </a:r>
            <a:r>
              <a:rPr lang="tr-TR" sz="2400" dirty="0" err="1"/>
              <a:t>database</a:t>
            </a:r>
            <a:r>
              <a:rPr lang="tr-TR" sz="2400" dirty="0"/>
              <a:t> </a:t>
            </a:r>
            <a:r>
              <a:rPr lang="tr-TR" sz="2400" dirty="0" err="1"/>
              <a:t>from</a:t>
            </a:r>
            <a:r>
              <a:rPr lang="tr-TR" sz="2400" dirty="0"/>
              <a:t> «</a:t>
            </a:r>
            <a:r>
              <a:rPr lang="tr-TR" sz="2400" dirty="0" err="1"/>
              <a:t>Screen</a:t>
            </a:r>
            <a:r>
              <a:rPr lang="tr-TR" sz="2400" dirty="0"/>
              <a:t> -&gt; </a:t>
            </a:r>
            <a:r>
              <a:rPr lang="tr-TR" sz="2400" dirty="0" err="1"/>
              <a:t>Save</a:t>
            </a:r>
            <a:r>
              <a:rPr lang="tr-TR" sz="2400" dirty="0"/>
              <a:t>» </a:t>
            </a:r>
          </a:p>
          <a:p>
            <a:endParaRPr lang="tr-TR" sz="2400" dirty="0"/>
          </a:p>
          <a:p>
            <a:endParaRPr lang="tr-TR" sz="2400" dirty="0"/>
          </a:p>
          <a:p>
            <a:endParaRPr lang="tr-TR" sz="2400" dirty="0"/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FA6B13FA-3623-44F0-BCD6-C3163C47FD4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556675" y="1371600"/>
            <a:ext cx="6439475" cy="4935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6314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5FE117F4-17D2-46EE-867C-42734259B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Resources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807EB88E-A23B-4EAF-82D1-E165F2310A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7679" y="1371600"/>
            <a:ext cx="5212730" cy="4935538"/>
          </a:xfrm>
        </p:spPr>
        <p:txBody>
          <a:bodyPr/>
          <a:lstStyle/>
          <a:p>
            <a:r>
              <a:rPr lang="tr-TR" sz="2400" dirty="0"/>
              <a:t>Open </a:t>
            </a:r>
            <a:r>
              <a:rPr lang="tr-TR" sz="2400" dirty="0" err="1"/>
              <a:t>the</a:t>
            </a:r>
            <a:r>
              <a:rPr lang="tr-TR" sz="2400" dirty="0"/>
              <a:t> «</a:t>
            </a:r>
            <a:r>
              <a:rPr lang="tr-TR" sz="2400" dirty="0" err="1"/>
              <a:t>Resources</a:t>
            </a:r>
            <a:r>
              <a:rPr lang="tr-TR" sz="2400" dirty="0"/>
              <a:t>» </a:t>
            </a:r>
            <a:r>
              <a:rPr lang="tr-TR" sz="2400" dirty="0" err="1"/>
              <a:t>tab</a:t>
            </a:r>
            <a:endParaRPr lang="tr-TR" sz="2400" dirty="0"/>
          </a:p>
          <a:p>
            <a:r>
              <a:rPr lang="tr-TR" sz="2400" dirty="0"/>
              <a:t>Select </a:t>
            </a:r>
            <a:r>
              <a:rPr lang="tr-TR" sz="2400" dirty="0" err="1"/>
              <a:t>the</a:t>
            </a:r>
            <a:r>
              <a:rPr lang="tr-TR" sz="2400" dirty="0"/>
              <a:t> </a:t>
            </a:r>
            <a:r>
              <a:rPr lang="tr-TR" sz="2400" dirty="0" err="1"/>
              <a:t>supply</a:t>
            </a:r>
            <a:r>
              <a:rPr lang="tr-TR" sz="2400" dirty="0"/>
              <a:t> </a:t>
            </a:r>
            <a:r>
              <a:rPr lang="tr-TR" sz="2400" dirty="0" err="1"/>
              <a:t>resources</a:t>
            </a:r>
            <a:r>
              <a:rPr lang="tr-TR" sz="2400" dirty="0"/>
              <a:t> </a:t>
            </a:r>
            <a:r>
              <a:rPr lang="tr-TR" sz="2400" dirty="0" err="1"/>
              <a:t>from</a:t>
            </a:r>
            <a:r>
              <a:rPr lang="tr-TR" sz="2400" dirty="0"/>
              <a:t> «New» </a:t>
            </a:r>
            <a:r>
              <a:rPr lang="tr-TR" sz="2400" dirty="0" err="1"/>
              <a:t>tab</a:t>
            </a:r>
            <a:endParaRPr lang="tr-TR" sz="2400" dirty="0"/>
          </a:p>
          <a:p>
            <a:r>
              <a:rPr lang="tr-TR" sz="2400" dirty="0" err="1"/>
              <a:t>Supplies</a:t>
            </a:r>
            <a:r>
              <a:rPr lang="tr-TR" sz="2400" dirty="0"/>
              <a:t> </a:t>
            </a:r>
            <a:r>
              <a:rPr lang="tr-TR" sz="2400" dirty="0" err="1"/>
              <a:t>are</a:t>
            </a:r>
            <a:r>
              <a:rPr lang="tr-TR" sz="2400" dirty="0"/>
              <a:t> </a:t>
            </a:r>
            <a:r>
              <a:rPr lang="tr-TR" sz="2400" dirty="0" err="1"/>
              <a:t>included</a:t>
            </a:r>
            <a:r>
              <a:rPr lang="tr-TR" sz="2400" dirty="0"/>
              <a:t> as </a:t>
            </a:r>
            <a:r>
              <a:rPr lang="tr-TR" sz="2400" dirty="0" err="1"/>
              <a:t>upper</a:t>
            </a:r>
            <a:r>
              <a:rPr lang="tr-TR" sz="2400" dirty="0"/>
              <a:t> </a:t>
            </a:r>
            <a:r>
              <a:rPr lang="tr-TR" sz="2400" dirty="0" err="1"/>
              <a:t>limits</a:t>
            </a:r>
            <a:endParaRPr lang="tr-TR" sz="2400" dirty="0"/>
          </a:p>
          <a:p>
            <a:r>
              <a:rPr lang="tr-TR" sz="2400" dirty="0"/>
              <a:t>Select </a:t>
            </a:r>
            <a:r>
              <a:rPr lang="tr-TR" sz="2400" dirty="0" err="1"/>
              <a:t>the</a:t>
            </a:r>
            <a:r>
              <a:rPr lang="tr-TR" sz="2400" dirty="0"/>
              <a:t> time </a:t>
            </a:r>
            <a:r>
              <a:rPr lang="tr-TR" sz="2400" dirty="0" err="1"/>
              <a:t>switch</a:t>
            </a:r>
            <a:r>
              <a:rPr lang="tr-TR" sz="2400" dirty="0"/>
              <a:t> as «c» as </a:t>
            </a:r>
            <a:r>
              <a:rPr lang="tr-TR" sz="2400" dirty="0" err="1"/>
              <a:t>the</a:t>
            </a:r>
            <a:r>
              <a:rPr lang="tr-TR" sz="2400" dirty="0"/>
              <a:t> </a:t>
            </a:r>
            <a:r>
              <a:rPr lang="tr-TR" sz="2400" dirty="0" err="1"/>
              <a:t>upper</a:t>
            </a:r>
            <a:r>
              <a:rPr lang="tr-TR" sz="2400" dirty="0"/>
              <a:t> </a:t>
            </a:r>
            <a:r>
              <a:rPr lang="tr-TR" sz="2400" dirty="0" err="1"/>
              <a:t>production</a:t>
            </a:r>
            <a:r>
              <a:rPr lang="tr-TR" sz="2400" dirty="0"/>
              <a:t> </a:t>
            </a:r>
            <a:r>
              <a:rPr lang="tr-TR" sz="2400" dirty="0" err="1"/>
              <a:t>limits</a:t>
            </a:r>
            <a:r>
              <a:rPr lang="tr-TR" sz="2400" dirty="0"/>
              <a:t> </a:t>
            </a:r>
            <a:r>
              <a:rPr lang="tr-TR" sz="2400" dirty="0" err="1"/>
              <a:t>are</a:t>
            </a:r>
            <a:r>
              <a:rPr lang="tr-TR" sz="2400" dirty="0"/>
              <a:t> </a:t>
            </a:r>
            <a:r>
              <a:rPr lang="tr-TR" sz="2400" dirty="0" err="1"/>
              <a:t>constant</a:t>
            </a:r>
            <a:r>
              <a:rPr lang="tr-TR" sz="2400" dirty="0"/>
              <a:t> </a:t>
            </a:r>
            <a:r>
              <a:rPr lang="tr-TR" sz="2400" dirty="0" err="1"/>
              <a:t>during</a:t>
            </a:r>
            <a:r>
              <a:rPr lang="tr-TR" sz="2400" dirty="0"/>
              <a:t> </a:t>
            </a:r>
            <a:r>
              <a:rPr lang="tr-TR" sz="2400" dirty="0" err="1"/>
              <a:t>the</a:t>
            </a:r>
            <a:r>
              <a:rPr lang="tr-TR" sz="2400" dirty="0"/>
              <a:t> </a:t>
            </a:r>
            <a:r>
              <a:rPr lang="tr-TR" sz="2400" dirty="0" err="1"/>
              <a:t>modeling</a:t>
            </a:r>
            <a:r>
              <a:rPr lang="tr-TR" sz="2400" dirty="0"/>
              <a:t> time </a:t>
            </a:r>
            <a:r>
              <a:rPr lang="tr-TR" sz="2400" dirty="0" err="1"/>
              <a:t>horizon</a:t>
            </a:r>
            <a:endParaRPr lang="tr-TR" sz="2400" dirty="0"/>
          </a:p>
          <a:p>
            <a:r>
              <a:rPr lang="tr-TR" sz="2400" dirty="0" err="1"/>
              <a:t>Save</a:t>
            </a:r>
            <a:r>
              <a:rPr lang="tr-TR" sz="2400" dirty="0"/>
              <a:t> </a:t>
            </a:r>
            <a:r>
              <a:rPr lang="tr-TR" sz="2400" dirty="0" err="1"/>
              <a:t>the</a:t>
            </a:r>
            <a:r>
              <a:rPr lang="tr-TR" sz="2400" dirty="0"/>
              <a:t> </a:t>
            </a:r>
            <a:r>
              <a:rPr lang="tr-TR" sz="2400" dirty="0" err="1"/>
              <a:t>changes</a:t>
            </a:r>
            <a:r>
              <a:rPr lang="tr-TR" sz="2400" dirty="0"/>
              <a:t> in </a:t>
            </a:r>
            <a:r>
              <a:rPr lang="tr-TR" sz="2400" dirty="0" err="1"/>
              <a:t>the</a:t>
            </a:r>
            <a:r>
              <a:rPr lang="tr-TR" sz="2400" dirty="0"/>
              <a:t> </a:t>
            </a:r>
            <a:r>
              <a:rPr lang="tr-TR" sz="2400" dirty="0" err="1"/>
              <a:t>application</a:t>
            </a:r>
            <a:r>
              <a:rPr lang="tr-TR" sz="2400" dirty="0"/>
              <a:t> </a:t>
            </a:r>
            <a:r>
              <a:rPr lang="tr-TR" sz="2400" dirty="0" err="1"/>
              <a:t>database</a:t>
            </a:r>
            <a:r>
              <a:rPr lang="tr-TR" sz="2400" dirty="0"/>
              <a:t> </a:t>
            </a:r>
            <a:r>
              <a:rPr lang="tr-TR" sz="2400" dirty="0" err="1"/>
              <a:t>from</a:t>
            </a:r>
            <a:r>
              <a:rPr lang="tr-TR" sz="2400" dirty="0"/>
              <a:t> «</a:t>
            </a:r>
            <a:r>
              <a:rPr lang="tr-TR" sz="2400" dirty="0" err="1"/>
              <a:t>Screen</a:t>
            </a:r>
            <a:r>
              <a:rPr lang="tr-TR" sz="2400" dirty="0"/>
              <a:t> -&gt; </a:t>
            </a:r>
            <a:r>
              <a:rPr lang="tr-TR" sz="2400" dirty="0" err="1"/>
              <a:t>Save</a:t>
            </a:r>
            <a:r>
              <a:rPr lang="tr-TR" sz="2400" dirty="0"/>
              <a:t> and Close» </a:t>
            </a:r>
          </a:p>
          <a:p>
            <a:r>
              <a:rPr lang="tr-TR" sz="2400" dirty="0" err="1"/>
              <a:t>Save</a:t>
            </a:r>
            <a:r>
              <a:rPr lang="tr-TR" sz="2400" dirty="0"/>
              <a:t> </a:t>
            </a:r>
            <a:r>
              <a:rPr lang="tr-TR" sz="2400" dirty="0" err="1"/>
              <a:t>the</a:t>
            </a:r>
            <a:r>
              <a:rPr lang="tr-TR" sz="2400" dirty="0"/>
              <a:t> </a:t>
            </a:r>
            <a:r>
              <a:rPr lang="tr-TR" sz="2400" dirty="0" err="1"/>
              <a:t>changes</a:t>
            </a:r>
            <a:r>
              <a:rPr lang="tr-TR" sz="2400" dirty="0"/>
              <a:t> </a:t>
            </a:r>
            <a:r>
              <a:rPr lang="tr-TR" sz="2400" dirty="0" err="1"/>
              <a:t>to</a:t>
            </a:r>
            <a:r>
              <a:rPr lang="tr-TR" sz="2400" dirty="0"/>
              <a:t> </a:t>
            </a:r>
            <a:r>
              <a:rPr lang="tr-TR" sz="2400" dirty="0" err="1"/>
              <a:t>the</a:t>
            </a:r>
            <a:r>
              <a:rPr lang="tr-TR" sz="2400" dirty="0"/>
              <a:t> </a:t>
            </a:r>
            <a:r>
              <a:rPr lang="tr-TR" sz="2400" dirty="0" err="1"/>
              <a:t>case</a:t>
            </a:r>
            <a:r>
              <a:rPr lang="tr-TR" sz="2400" dirty="0"/>
              <a:t> </a:t>
            </a:r>
            <a:r>
              <a:rPr lang="tr-TR" sz="2400" dirty="0" err="1"/>
              <a:t>from</a:t>
            </a:r>
            <a:r>
              <a:rPr lang="tr-TR" sz="2400" dirty="0"/>
              <a:t> «</a:t>
            </a:r>
            <a:r>
              <a:rPr lang="tr-TR" sz="2400" dirty="0" err="1"/>
              <a:t>Cases</a:t>
            </a:r>
            <a:r>
              <a:rPr lang="tr-TR" sz="2400" dirty="0"/>
              <a:t> -&gt; </a:t>
            </a:r>
            <a:r>
              <a:rPr lang="tr-TR" sz="2400" dirty="0" err="1"/>
              <a:t>Save</a:t>
            </a:r>
            <a:r>
              <a:rPr lang="tr-TR" sz="2400" dirty="0"/>
              <a:t>»</a:t>
            </a:r>
          </a:p>
          <a:p>
            <a:endParaRPr lang="tr-TR" sz="2400" dirty="0"/>
          </a:p>
          <a:p>
            <a:endParaRPr lang="tr-TR" sz="2400" dirty="0"/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071E3E01-0C57-4B4B-A05D-2E6FC4676FB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096000" y="1371600"/>
            <a:ext cx="5750812" cy="4935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7424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9D18AE71-DCC3-4394-BED2-1179F967F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Running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Problem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2E426211-C68C-451A-A50D-912B336236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7679" y="1371600"/>
            <a:ext cx="4706891" cy="4935538"/>
          </a:xfrm>
        </p:spPr>
        <p:txBody>
          <a:bodyPr/>
          <a:lstStyle/>
          <a:p>
            <a:r>
              <a:rPr lang="tr-TR" sz="2400" dirty="0"/>
              <a:t>Select </a:t>
            </a:r>
            <a:r>
              <a:rPr lang="tr-TR" sz="2400" dirty="0" err="1"/>
              <a:t>the</a:t>
            </a:r>
            <a:r>
              <a:rPr lang="tr-TR" sz="2400" dirty="0"/>
              <a:t> </a:t>
            </a:r>
            <a:r>
              <a:rPr lang="tr-TR" sz="2400" dirty="0" err="1"/>
              <a:t>case</a:t>
            </a:r>
            <a:r>
              <a:rPr lang="tr-TR" sz="2400" dirty="0"/>
              <a:t> </a:t>
            </a:r>
            <a:r>
              <a:rPr lang="tr-TR" sz="2400" dirty="0" err="1"/>
              <a:t>from</a:t>
            </a:r>
            <a:r>
              <a:rPr lang="tr-TR" sz="2400" dirty="0"/>
              <a:t> «Select -&gt; </a:t>
            </a:r>
            <a:r>
              <a:rPr lang="tr-TR" sz="2400" dirty="0" err="1"/>
              <a:t>scenario</a:t>
            </a:r>
            <a:r>
              <a:rPr lang="tr-TR" sz="2400" dirty="0"/>
              <a:t> </a:t>
            </a:r>
          </a:p>
          <a:p>
            <a:r>
              <a:rPr lang="tr-TR" sz="2400" dirty="0" err="1"/>
              <a:t>Generate</a:t>
            </a:r>
            <a:r>
              <a:rPr lang="tr-TR" sz="2400" dirty="0"/>
              <a:t> </a:t>
            </a:r>
            <a:r>
              <a:rPr lang="tr-TR" sz="2400" dirty="0" err="1"/>
              <a:t>the</a:t>
            </a:r>
            <a:r>
              <a:rPr lang="tr-TR" sz="2400" dirty="0"/>
              <a:t> lineer </a:t>
            </a:r>
            <a:r>
              <a:rPr lang="tr-TR" sz="2400" dirty="0" err="1"/>
              <a:t>programming</a:t>
            </a:r>
            <a:r>
              <a:rPr lang="tr-TR" sz="2400" dirty="0"/>
              <a:t> </a:t>
            </a:r>
            <a:r>
              <a:rPr lang="tr-TR" sz="2400" dirty="0" err="1"/>
              <a:t>matrix</a:t>
            </a:r>
            <a:r>
              <a:rPr lang="tr-TR" sz="2400" dirty="0"/>
              <a:t> </a:t>
            </a:r>
            <a:r>
              <a:rPr lang="tr-TR" sz="2400" dirty="0" err="1"/>
              <a:t>from</a:t>
            </a:r>
            <a:r>
              <a:rPr lang="tr-TR" sz="2400" dirty="0"/>
              <a:t> «Run -&gt; </a:t>
            </a:r>
            <a:r>
              <a:rPr lang="tr-TR" sz="2400" dirty="0" err="1"/>
              <a:t>mxg</a:t>
            </a:r>
            <a:r>
              <a:rPr lang="tr-TR" sz="2400" dirty="0"/>
              <a:t>»</a:t>
            </a:r>
          </a:p>
          <a:p>
            <a:r>
              <a:rPr lang="tr-TR" sz="2400" dirty="0"/>
              <a:t>Run </a:t>
            </a:r>
            <a:r>
              <a:rPr lang="tr-TR" sz="2400" dirty="0" err="1"/>
              <a:t>the</a:t>
            </a:r>
            <a:r>
              <a:rPr lang="tr-TR" sz="2400" dirty="0"/>
              <a:t> </a:t>
            </a:r>
            <a:r>
              <a:rPr lang="tr-TR" sz="2400" dirty="0" err="1"/>
              <a:t>optimization</a:t>
            </a:r>
            <a:r>
              <a:rPr lang="tr-TR" sz="2400" dirty="0"/>
              <a:t> </a:t>
            </a:r>
            <a:r>
              <a:rPr lang="tr-TR" sz="2400" dirty="0" err="1"/>
              <a:t>solver</a:t>
            </a:r>
            <a:r>
              <a:rPr lang="tr-TR" sz="2400" dirty="0"/>
              <a:t> </a:t>
            </a:r>
            <a:r>
              <a:rPr lang="tr-TR" sz="2400" dirty="0" err="1"/>
              <a:t>from</a:t>
            </a:r>
            <a:r>
              <a:rPr lang="tr-TR" sz="2400" dirty="0"/>
              <a:t> «Run -&gt; </a:t>
            </a:r>
            <a:r>
              <a:rPr lang="tr-TR" sz="2400" dirty="0" err="1"/>
              <a:t>opt</a:t>
            </a:r>
            <a:r>
              <a:rPr lang="tr-TR" sz="2400" dirty="0"/>
              <a:t>»</a:t>
            </a:r>
          </a:p>
          <a:p>
            <a:r>
              <a:rPr lang="tr-TR" sz="2400" dirty="0"/>
              <a:t>Select </a:t>
            </a:r>
            <a:r>
              <a:rPr lang="tr-TR" sz="2400" dirty="0" err="1"/>
              <a:t>the</a:t>
            </a:r>
            <a:r>
              <a:rPr lang="tr-TR" sz="2400" dirty="0"/>
              <a:t> «</a:t>
            </a:r>
            <a:r>
              <a:rPr lang="tr-TR" sz="2400" dirty="0" err="1"/>
              <a:t>Results</a:t>
            </a:r>
            <a:r>
              <a:rPr lang="tr-TR" sz="2400" dirty="0"/>
              <a:t> -&gt; </a:t>
            </a:r>
            <a:r>
              <a:rPr lang="tr-TR" sz="2400" dirty="0" err="1"/>
              <a:t>interactive</a:t>
            </a:r>
            <a:r>
              <a:rPr lang="tr-TR" sz="2400" dirty="0"/>
              <a:t>» </a:t>
            </a:r>
            <a:r>
              <a:rPr lang="tr-TR" sz="2400" dirty="0" err="1"/>
              <a:t>screen</a:t>
            </a:r>
            <a:r>
              <a:rPr lang="tr-TR" sz="2400" dirty="0"/>
              <a:t> </a:t>
            </a:r>
            <a:r>
              <a:rPr lang="tr-TR" sz="2400" dirty="0" err="1"/>
              <a:t>to</a:t>
            </a:r>
            <a:r>
              <a:rPr lang="tr-TR" sz="2400" dirty="0"/>
              <a:t> </a:t>
            </a:r>
            <a:r>
              <a:rPr lang="tr-TR" sz="2400" dirty="0" err="1"/>
              <a:t>see</a:t>
            </a:r>
            <a:r>
              <a:rPr lang="tr-TR" sz="2400" dirty="0"/>
              <a:t> </a:t>
            </a:r>
            <a:r>
              <a:rPr lang="tr-TR" sz="2400" dirty="0" err="1"/>
              <a:t>the</a:t>
            </a:r>
            <a:r>
              <a:rPr lang="tr-TR" sz="2400" dirty="0"/>
              <a:t> </a:t>
            </a:r>
            <a:r>
              <a:rPr lang="tr-TR" sz="2400" dirty="0" err="1"/>
              <a:t>results</a:t>
            </a:r>
            <a:r>
              <a:rPr lang="tr-TR" sz="2400" dirty="0"/>
              <a:t> in </a:t>
            </a:r>
            <a:r>
              <a:rPr lang="tr-TR" sz="2400" dirty="0" err="1"/>
              <a:t>tables</a:t>
            </a:r>
            <a:r>
              <a:rPr lang="tr-TR" sz="2400" dirty="0"/>
              <a:t> and </a:t>
            </a:r>
            <a:r>
              <a:rPr lang="tr-TR" sz="2400" dirty="0" err="1"/>
              <a:t>graphs</a:t>
            </a:r>
            <a:r>
              <a:rPr lang="tr-TR" sz="2400" dirty="0"/>
              <a:t> </a:t>
            </a:r>
          </a:p>
          <a:p>
            <a:endParaRPr lang="tr-TR" sz="2400" dirty="0"/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89E62361-5065-4E11-8683-1EE2C1B8E19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396248" y="1253887"/>
            <a:ext cx="6296654" cy="3433864"/>
          </a:xfrm>
          <a:prstGeom prst="rect">
            <a:avLst/>
          </a:prstGeom>
        </p:spPr>
      </p:pic>
      <p:graphicFrame>
        <p:nvGraphicFramePr>
          <p:cNvPr id="7" name="Tablo 6">
            <a:extLst>
              <a:ext uri="{FF2B5EF4-FFF2-40B4-BE49-F238E27FC236}">
                <a16:creationId xmlns:a16="http://schemas.microsoft.com/office/drawing/2014/main" id="{AB06E319-DABB-47DB-B12C-0919F334CF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0624751"/>
              </p:ext>
            </p:extLst>
          </p:nvPr>
        </p:nvGraphicFramePr>
        <p:xfrm>
          <a:off x="5384829" y="4689713"/>
          <a:ext cx="6308073" cy="18288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102691">
                  <a:extLst>
                    <a:ext uri="{9D8B030D-6E8A-4147-A177-3AD203B41FA5}">
                      <a16:colId xmlns:a16="http://schemas.microsoft.com/office/drawing/2014/main" val="1168918993"/>
                    </a:ext>
                  </a:extLst>
                </a:gridCol>
                <a:gridCol w="983580">
                  <a:extLst>
                    <a:ext uri="{9D8B030D-6E8A-4147-A177-3AD203B41FA5}">
                      <a16:colId xmlns:a16="http://schemas.microsoft.com/office/drawing/2014/main" val="3179380073"/>
                    </a:ext>
                  </a:extLst>
                </a:gridCol>
                <a:gridCol w="3221802">
                  <a:extLst>
                    <a:ext uri="{9D8B030D-6E8A-4147-A177-3AD203B41FA5}">
                      <a16:colId xmlns:a16="http://schemas.microsoft.com/office/drawing/2014/main" val="1035929465"/>
                    </a:ext>
                  </a:extLst>
                </a:gridCol>
              </a:tblGrid>
              <a:tr h="274438">
                <a:tc>
                  <a:txBody>
                    <a:bodyPr/>
                    <a:lstStyle/>
                    <a:p>
                      <a:r>
                        <a:rPr lang="tr-TR" sz="1800" dirty="0" err="1"/>
                        <a:t>Rows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800" dirty="0"/>
                        <a:t>30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800" dirty="0" err="1"/>
                        <a:t>Equations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0078894"/>
                  </a:ext>
                </a:extLst>
              </a:tr>
              <a:tr h="274438">
                <a:tc>
                  <a:txBody>
                    <a:bodyPr/>
                    <a:lstStyle/>
                    <a:p>
                      <a:r>
                        <a:rPr lang="tr-TR" sz="1800" dirty="0" err="1"/>
                        <a:t>Cols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800" dirty="0"/>
                        <a:t>4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800" dirty="0" err="1"/>
                        <a:t>Variables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5597692"/>
                  </a:ext>
                </a:extLst>
              </a:tr>
              <a:tr h="340342">
                <a:tc>
                  <a:txBody>
                    <a:bodyPr/>
                    <a:lstStyle/>
                    <a:p>
                      <a:r>
                        <a:rPr lang="tr-TR" sz="1800" dirty="0" err="1"/>
                        <a:t>Elms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800" dirty="0"/>
                        <a:t>22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800" dirty="0" err="1"/>
                        <a:t>Parameters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0005726"/>
                  </a:ext>
                </a:extLst>
              </a:tr>
              <a:tr h="274438">
                <a:tc>
                  <a:txBody>
                    <a:bodyPr/>
                    <a:lstStyle/>
                    <a:p>
                      <a:r>
                        <a:rPr lang="tr-TR" sz="1800" dirty="0" err="1"/>
                        <a:t>Rhs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800" dirty="0"/>
                        <a:t>11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800" dirty="0"/>
                        <a:t>Right </a:t>
                      </a:r>
                      <a:r>
                        <a:rPr lang="tr-TR" sz="1800" dirty="0" err="1"/>
                        <a:t>hand</a:t>
                      </a:r>
                      <a:r>
                        <a:rPr lang="tr-TR" sz="1800" dirty="0"/>
                        <a:t> </a:t>
                      </a:r>
                      <a:r>
                        <a:rPr lang="tr-TR" sz="1800" dirty="0" err="1"/>
                        <a:t>side</a:t>
                      </a:r>
                      <a:r>
                        <a:rPr lang="tr-TR" sz="1800" dirty="0"/>
                        <a:t> </a:t>
                      </a:r>
                      <a:r>
                        <a:rPr lang="tr-TR" sz="1800" dirty="0" err="1"/>
                        <a:t>constraints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0686755"/>
                  </a:ext>
                </a:extLst>
              </a:tr>
              <a:tr h="274438">
                <a:tc>
                  <a:txBody>
                    <a:bodyPr/>
                    <a:lstStyle/>
                    <a:p>
                      <a:r>
                        <a:rPr lang="tr-TR" sz="1800" dirty="0" err="1"/>
                        <a:t>Bnds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800" dirty="0"/>
                        <a:t>2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800" dirty="0" err="1"/>
                        <a:t>Constant</a:t>
                      </a:r>
                      <a:r>
                        <a:rPr lang="tr-TR" sz="1800" dirty="0"/>
                        <a:t> </a:t>
                      </a:r>
                      <a:r>
                        <a:rPr lang="tr-TR" sz="1800" dirty="0" err="1"/>
                        <a:t>bounds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32147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47503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02DBA6C4-F7DA-4268-899D-BEF5AC910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Mathematical Solution</a:t>
            </a:r>
            <a:endParaRPr lang="en-US" dirty="0"/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4F9383FA-67CF-4CFF-9A56-61F30738D9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 err="1"/>
              <a:t>Primary</a:t>
            </a:r>
            <a:r>
              <a:rPr lang="tr-TR" dirty="0"/>
              <a:t> </a:t>
            </a:r>
            <a:r>
              <a:rPr lang="tr-TR" dirty="0" err="1"/>
              <a:t>solution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İçerik Yer Tutucusu 3">
                <a:extLst>
                  <a:ext uri="{FF2B5EF4-FFF2-40B4-BE49-F238E27FC236}">
                    <a16:creationId xmlns:a16="http://schemas.microsoft.com/office/drawing/2014/main" id="{F58AD87A-C7F6-4D0B-B7C7-A5E44CABDE9F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487679" y="2011362"/>
                <a:ext cx="11216639" cy="2384513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min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.⟶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z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bar>
                            <m:bar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e>
                          </m:ba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j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bar>
                            <m:bar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ba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j</m:t>
                          </m:r>
                        </m:sub>
                      </m:sSub>
                    </m:oMath>
                  </m:oMathPara>
                </a14:m>
                <a:endParaRPr lang="tr-TR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.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.⟶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bar>
                            <m:bar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bar>
                                <m:bar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bar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A</m:t>
                                  </m:r>
                                </m:e>
                              </m:bar>
                            </m:e>
                          </m:ba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ij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bar>
                            <m:bar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ba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j</m:t>
                          </m:r>
                        </m:sub>
                      </m:sSub>
                      <m:r>
                        <a:rPr lang="en-US">
                          <a:latin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bar>
                            <m:bar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</m:e>
                          </m:ba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</m:oMath>
                  </m:oMathPara>
                </a14:m>
                <a:endParaRPr lang="tr-TR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j</m:t>
                          </m:r>
                        </m:sub>
                      </m:sSub>
                      <m:r>
                        <a:rPr lang="en-US">
                          <a:latin typeface="Cambria Math" panose="02040503050406030204" pitchFamily="18" charset="0"/>
                        </a:rPr>
                        <m:t>≥0 ∀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j</m:t>
                      </m:r>
                    </m:oMath>
                  </m:oMathPara>
                </a14:m>
                <a:endParaRPr lang="tr-TR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İçerik Yer Tutucusu 3">
                <a:extLst>
                  <a:ext uri="{FF2B5EF4-FFF2-40B4-BE49-F238E27FC236}">
                    <a16:creationId xmlns:a16="http://schemas.microsoft.com/office/drawing/2014/main" id="{F58AD87A-C7F6-4D0B-B7C7-A5E44CABDE9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487679" y="2011362"/>
                <a:ext cx="11216639" cy="238451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Metin Yer Tutucusu 4">
            <a:extLst>
              <a:ext uri="{FF2B5EF4-FFF2-40B4-BE49-F238E27FC236}">
                <a16:creationId xmlns:a16="http://schemas.microsoft.com/office/drawing/2014/main" id="{07A238ED-10C8-41A0-94A0-6684F7E50B4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87678" y="4395876"/>
            <a:ext cx="5486400" cy="639762"/>
          </a:xfrm>
        </p:spPr>
        <p:txBody>
          <a:bodyPr/>
          <a:lstStyle/>
          <a:p>
            <a:r>
              <a:rPr lang="tr-TR" dirty="0" err="1"/>
              <a:t>Secondary</a:t>
            </a:r>
            <a:r>
              <a:rPr lang="tr-TR" dirty="0"/>
              <a:t> </a:t>
            </a:r>
            <a:r>
              <a:rPr lang="tr-TR" dirty="0" err="1"/>
              <a:t>solution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İçerik Yer Tutucusu 5">
                <a:extLst>
                  <a:ext uri="{FF2B5EF4-FFF2-40B4-BE49-F238E27FC236}">
                    <a16:creationId xmlns:a16="http://schemas.microsoft.com/office/drawing/2014/main" id="{CB7198BC-498C-46FE-B4E2-B3917D2DB95A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>
              <a:xfrm>
                <a:off x="487680" y="5035639"/>
                <a:ext cx="11443063" cy="1273720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max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.⟶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w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bar>
                            <m:bar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</m:e>
                          </m:ba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bar>
                            <m:bar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u</m:t>
                              </m:r>
                            </m:e>
                          </m:ba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</m:oMath>
                  </m:oMathPara>
                </a14:m>
                <a:endParaRPr lang="tr-TR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.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.⟶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bar>
                            <m:bar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u</m:t>
                              </m:r>
                            </m:e>
                          </m:ba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bar>
                            <m:bar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bar>
                                <m:bar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bar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A</m:t>
                                  </m:r>
                                </m:e>
                              </m:bar>
                            </m:e>
                          </m:ba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ij</m:t>
                          </m:r>
                        </m:sub>
                      </m:sSub>
                      <m:r>
                        <a:rPr lang="en-US"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bar>
                            <m:bar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e>
                          </m:ba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j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u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  <m:r>
                        <a:rPr lang="en-US">
                          <a:latin typeface="Cambria Math" panose="02040503050406030204" pitchFamily="18" charset="0"/>
                        </a:rPr>
                        <m:t>∈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Q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 ∀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i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6" name="İçerik Yer Tutucusu 5">
                <a:extLst>
                  <a:ext uri="{FF2B5EF4-FFF2-40B4-BE49-F238E27FC236}">
                    <a16:creationId xmlns:a16="http://schemas.microsoft.com/office/drawing/2014/main" id="{CB7198BC-498C-46FE-B4E2-B3917D2DB95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xfrm>
                <a:off x="487680" y="5035639"/>
                <a:ext cx="11443063" cy="1273720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456859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02DBA6C4-F7DA-4268-899D-BEF5AC910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Simple Transport Model</a:t>
            </a:r>
            <a:endParaRPr lang="en-US" dirty="0"/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4F9383FA-67CF-4CFF-9A56-61F30738D9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 err="1"/>
              <a:t>Primary</a:t>
            </a:r>
            <a:r>
              <a:rPr lang="tr-TR" dirty="0"/>
              <a:t> </a:t>
            </a:r>
            <a:r>
              <a:rPr lang="tr-TR" dirty="0" err="1"/>
              <a:t>solution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İçerik Yer Tutucusu 3">
                <a:extLst>
                  <a:ext uri="{FF2B5EF4-FFF2-40B4-BE49-F238E27FC236}">
                    <a16:creationId xmlns:a16="http://schemas.microsoft.com/office/drawing/2014/main" id="{F58AD87A-C7F6-4D0B-B7C7-A5E44CABDE9F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487679" y="2011362"/>
                <a:ext cx="11216639" cy="2384513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𝑚𝑖𝑛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⟶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=225∗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𝑠𝑒𝑎𝑡𝑡𝑙𝑒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tr-TR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tr-TR" b="0" i="1" smtClean="0">
                          <a:latin typeface="Cambria Math" panose="02040503050406030204" pitchFamily="18" charset="0"/>
                        </a:rPr>
                        <m:t>70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𝑠𝑎𝑛</m:t>
                          </m:r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𝑑𝑖𝑒𝑔𝑜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⟶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𝑠𝑒𝑎𝑡𝑡𝑙𝑒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𝑠𝑎𝑛</m:t>
                          </m:r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𝑑𝑖𝑒𝑔𝑜</m:t>
                          </m:r>
                        </m:sub>
                      </m:sSub>
                      <m:r>
                        <a:rPr lang="en-US">
                          <a:latin typeface="Cambria Math" panose="02040503050406030204" pitchFamily="18" charset="0"/>
                        </a:rPr>
                        <m:t>≥</m:t>
                      </m:r>
                      <m:r>
                        <a:rPr lang="tr-TR" i="1" smtClean="0">
                          <a:latin typeface="Cambria Math" panose="02040503050406030204" pitchFamily="18" charset="0"/>
                        </a:rPr>
                        <m:t>6</m:t>
                      </m:r>
                      <m:r>
                        <a:rPr lang="tr-TR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0 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1)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𝑠𝑒𝑎𝑡𝑡𝑙𝑒</m:t>
                          </m:r>
                        </m:sub>
                      </m:sSub>
                      <m:r>
                        <a:rPr lang="en-US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tr-TR" b="0" i="1" smtClean="0">
                          <a:latin typeface="Cambria Math" panose="02040503050406030204" pitchFamily="18" charset="0"/>
                        </a:rPr>
                        <m:t>300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2)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𝑠𝑎𝑛</m:t>
                          </m:r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𝑑𝑖𝑒𝑔𝑜</m:t>
                          </m:r>
                        </m:sub>
                      </m:sSub>
                      <m:r>
                        <a:rPr lang="en-US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tr-TR" b="0" i="1" smtClean="0">
                          <a:latin typeface="Cambria Math" panose="02040503050406030204" pitchFamily="18" charset="0"/>
                        </a:rPr>
                        <m:t>400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𝑠𝑒𝑎𝑡𝑡𝑙𝑒</m:t>
                          </m:r>
                        </m:sub>
                      </m:sSub>
                      <m:r>
                        <a:rPr lang="en-US">
                          <a:latin typeface="Cambria Math" panose="02040503050406030204" pitchFamily="18" charset="0"/>
                        </a:rPr>
                        <m:t>≥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0 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4)</m:t>
                      </m:r>
                    </m:oMath>
                  </m:oMathPara>
                </a14:m>
                <a:endParaRPr lang="tr-TR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𝑠𝑎𝑛</m:t>
                          </m:r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𝑑𝑖𝑒𝑔𝑜</m:t>
                          </m:r>
                        </m:sub>
                      </m:sSub>
                      <m:r>
                        <a:rPr lang="en-US">
                          <a:latin typeface="Cambria Math" panose="02040503050406030204" pitchFamily="18" charset="0"/>
                        </a:rPr>
                        <m:t>≥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tr-T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5)</m:t>
                      </m:r>
                    </m:oMath>
                  </m:oMathPara>
                </a14:m>
                <a:endParaRPr lang="tr-TR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İçerik Yer Tutucusu 3">
                <a:extLst>
                  <a:ext uri="{FF2B5EF4-FFF2-40B4-BE49-F238E27FC236}">
                    <a16:creationId xmlns:a16="http://schemas.microsoft.com/office/drawing/2014/main" id="{F58AD87A-C7F6-4D0B-B7C7-A5E44CABDE9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487679" y="2011362"/>
                <a:ext cx="11216639" cy="238451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Metin Yer Tutucusu 4">
            <a:extLst>
              <a:ext uri="{FF2B5EF4-FFF2-40B4-BE49-F238E27FC236}">
                <a16:creationId xmlns:a16="http://schemas.microsoft.com/office/drawing/2014/main" id="{07A238ED-10C8-41A0-94A0-6684F7E50B4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87678" y="4395876"/>
            <a:ext cx="5486400" cy="639762"/>
          </a:xfrm>
        </p:spPr>
        <p:txBody>
          <a:bodyPr/>
          <a:lstStyle/>
          <a:p>
            <a:r>
              <a:rPr lang="tr-TR" dirty="0" err="1"/>
              <a:t>Secondary</a:t>
            </a:r>
            <a:r>
              <a:rPr lang="tr-TR" dirty="0"/>
              <a:t> </a:t>
            </a:r>
            <a:r>
              <a:rPr lang="tr-TR" dirty="0" err="1"/>
              <a:t>solution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İçerik Yer Tutucusu 5">
                <a:extLst>
                  <a:ext uri="{FF2B5EF4-FFF2-40B4-BE49-F238E27FC236}">
                    <a16:creationId xmlns:a16="http://schemas.microsoft.com/office/drawing/2014/main" id="{CB7198BC-498C-46FE-B4E2-B3917D2DB95A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>
              <a:xfrm>
                <a:off x="487680" y="5035639"/>
                <a:ext cx="11443063" cy="1273720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𝑚𝑎𝑥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. 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⟶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=600∗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1−300∗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2−400∗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tr-TR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⟶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tr-TR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tr-TR" b="0" i="1" smtClean="0">
                          <a:latin typeface="Cambria Math" panose="02040503050406030204" pitchFamily="18" charset="0"/>
                        </a:rPr>
                        <m:t>25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tr-TR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tr-TR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tr-TR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tr-TR" b="0" i="1" smtClean="0">
                          <a:latin typeface="Cambria Math" panose="02040503050406030204" pitchFamily="18" charset="0"/>
                        </a:rPr>
                        <m:t>70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6" name="İçerik Yer Tutucusu 5">
                <a:extLst>
                  <a:ext uri="{FF2B5EF4-FFF2-40B4-BE49-F238E27FC236}">
                    <a16:creationId xmlns:a16="http://schemas.microsoft.com/office/drawing/2014/main" id="{CB7198BC-498C-46FE-B4E2-B3917D2DB95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xfrm>
                <a:off x="487680" y="5035639"/>
                <a:ext cx="11443063" cy="1273720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63882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F7E1000D-85FE-4E44-AC42-AC92178F3C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Simple Transport Model</a:t>
            </a:r>
            <a:endParaRPr lang="en-US" dirty="0"/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6AE06218-9BC7-4812-A7B7-93994A6B3D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 err="1"/>
              <a:t>Primal</a:t>
            </a:r>
            <a:r>
              <a:rPr lang="tr-TR" dirty="0"/>
              <a:t> </a:t>
            </a:r>
            <a:r>
              <a:rPr lang="tr-TR" dirty="0" err="1"/>
              <a:t>solution</a:t>
            </a:r>
            <a:endParaRPr lang="en-US" dirty="0"/>
          </a:p>
        </p:txBody>
      </p:sp>
      <p:sp>
        <p:nvSpPr>
          <p:cNvPr id="5" name="Metin Yer Tutucusu 4">
            <a:extLst>
              <a:ext uri="{FF2B5EF4-FFF2-40B4-BE49-F238E27FC236}">
                <a16:creationId xmlns:a16="http://schemas.microsoft.com/office/drawing/2014/main" id="{E033152B-41F9-4785-8A8E-34A6ADD9D0B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tr-TR" dirty="0" err="1"/>
              <a:t>Secondary</a:t>
            </a:r>
            <a:r>
              <a:rPr lang="tr-TR" dirty="0"/>
              <a:t> </a:t>
            </a:r>
            <a:r>
              <a:rPr lang="tr-TR" dirty="0" err="1"/>
              <a:t>solution</a:t>
            </a:r>
            <a:r>
              <a:rPr lang="tr-TR"/>
              <a:t> (</a:t>
            </a:r>
            <a:r>
              <a:rPr lang="tr-TR" dirty="0"/>
              <a:t>u3=u4=u5=0)</a:t>
            </a:r>
            <a:endParaRPr lang="en-US" dirty="0"/>
          </a:p>
        </p:txBody>
      </p:sp>
      <p:pic>
        <p:nvPicPr>
          <p:cNvPr id="22" name="İçerik Yer Tutucusu 21">
            <a:extLst>
              <a:ext uri="{FF2B5EF4-FFF2-40B4-BE49-F238E27FC236}">
                <a16:creationId xmlns:a16="http://schemas.microsoft.com/office/drawing/2014/main" id="{0809541F-E5B1-4098-B019-EA11A8B1D50B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8238" y="2500745"/>
            <a:ext cx="5486400" cy="3410673"/>
          </a:xfrm>
        </p:spPr>
      </p:pic>
      <p:pic>
        <p:nvPicPr>
          <p:cNvPr id="9" name="İçerik Yer Tutucusu 8">
            <a:extLst>
              <a:ext uri="{FF2B5EF4-FFF2-40B4-BE49-F238E27FC236}">
                <a16:creationId xmlns:a16="http://schemas.microsoft.com/office/drawing/2014/main" id="{40899F66-02ED-4FFE-9CD7-BC247B40457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363" y="2500745"/>
            <a:ext cx="5486400" cy="3410673"/>
          </a:xfrm>
        </p:spPr>
      </p:pic>
    </p:spTree>
    <p:extLst>
      <p:ext uri="{BB962C8B-B14F-4D97-AF65-F5344CB8AC3E}">
        <p14:creationId xmlns:p14="http://schemas.microsoft.com/office/powerpoint/2010/main" val="14830943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3A0DBBB0-AD8A-43C0-B18C-DEB42815A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Model </a:t>
            </a:r>
            <a:r>
              <a:rPr lang="tr-TR" dirty="0" err="1"/>
              <a:t>Intercomparison</a:t>
            </a:r>
            <a:endParaRPr lang="tr-TR" dirty="0"/>
          </a:p>
        </p:txBody>
      </p:sp>
      <p:pic>
        <p:nvPicPr>
          <p:cNvPr id="4" name="İçerik Yer Tutucusu 3">
            <a:extLst>
              <a:ext uri="{FF2B5EF4-FFF2-40B4-BE49-F238E27FC236}">
                <a16:creationId xmlns:a16="http://schemas.microsoft.com/office/drawing/2014/main" id="{80785FE9-97AD-4F93-BB97-1634943B74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0424" y="1096963"/>
            <a:ext cx="9671152" cy="5440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2206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90479F67-9160-4484-B5EC-A7473ECE4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Energy </a:t>
            </a:r>
            <a:r>
              <a:rPr lang="tr-TR" dirty="0" err="1"/>
              <a:t>System</a:t>
            </a:r>
            <a:r>
              <a:rPr lang="tr-TR" dirty="0"/>
              <a:t> </a:t>
            </a:r>
            <a:r>
              <a:rPr lang="tr-TR" dirty="0" err="1"/>
              <a:t>Modeling</a:t>
            </a:r>
            <a:endParaRPr lang="en-US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02C3627D-A62D-4AE0-8ED0-6C64DA0CF5D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tr-TR" sz="2400" dirty="0" err="1"/>
              <a:t>Policy</a:t>
            </a:r>
            <a:r>
              <a:rPr lang="tr-TR" sz="2400" dirty="0"/>
              <a:t> </a:t>
            </a:r>
            <a:r>
              <a:rPr lang="tr-TR" sz="2400" dirty="0" err="1"/>
              <a:t>objectives</a:t>
            </a:r>
            <a:r>
              <a:rPr lang="tr-TR" sz="2400" dirty="0"/>
              <a:t>:</a:t>
            </a:r>
          </a:p>
          <a:p>
            <a:pPr lvl="1"/>
            <a:r>
              <a:rPr lang="tr-TR" sz="2400" dirty="0"/>
              <a:t>Energy </a:t>
            </a:r>
            <a:r>
              <a:rPr lang="tr-TR" sz="2400" dirty="0" err="1"/>
              <a:t>supply</a:t>
            </a:r>
            <a:r>
              <a:rPr lang="tr-TR" sz="2400" dirty="0"/>
              <a:t> </a:t>
            </a:r>
            <a:r>
              <a:rPr lang="tr-TR" sz="2400" dirty="0" err="1"/>
              <a:t>security</a:t>
            </a:r>
            <a:endParaRPr lang="tr-TR" sz="2400" dirty="0"/>
          </a:p>
          <a:p>
            <a:pPr lvl="1"/>
            <a:r>
              <a:rPr lang="tr-TR" sz="2400" dirty="0" err="1"/>
              <a:t>Climate</a:t>
            </a:r>
            <a:r>
              <a:rPr lang="tr-TR" sz="2400" dirty="0"/>
              <a:t> </a:t>
            </a:r>
            <a:r>
              <a:rPr lang="tr-TR" sz="2400" dirty="0" err="1"/>
              <a:t>change</a:t>
            </a:r>
            <a:r>
              <a:rPr lang="tr-TR" sz="2400" dirty="0"/>
              <a:t> </a:t>
            </a:r>
            <a:r>
              <a:rPr lang="tr-TR" sz="2400" dirty="0" err="1"/>
              <a:t>mitigation</a:t>
            </a:r>
            <a:r>
              <a:rPr lang="tr-TR" sz="2400" dirty="0"/>
              <a:t> and </a:t>
            </a:r>
            <a:r>
              <a:rPr lang="tr-TR" sz="2400" dirty="0" err="1"/>
              <a:t>adaptation</a:t>
            </a:r>
            <a:endParaRPr lang="tr-TR" sz="2400" dirty="0"/>
          </a:p>
          <a:p>
            <a:pPr lvl="1"/>
            <a:r>
              <a:rPr lang="tr-TR" sz="2400" dirty="0"/>
              <a:t>Market </a:t>
            </a:r>
            <a:r>
              <a:rPr lang="tr-TR" sz="2400" dirty="0" err="1"/>
              <a:t>mechanisms</a:t>
            </a:r>
            <a:endParaRPr lang="tr-TR" sz="2400" dirty="0"/>
          </a:p>
          <a:p>
            <a:pPr lvl="1"/>
            <a:r>
              <a:rPr lang="tr-TR" sz="2400" dirty="0" err="1"/>
              <a:t>Investment</a:t>
            </a:r>
            <a:r>
              <a:rPr lang="tr-TR" sz="2400" dirty="0"/>
              <a:t> </a:t>
            </a:r>
            <a:r>
              <a:rPr lang="tr-TR" sz="2400" dirty="0" err="1"/>
              <a:t>financing</a:t>
            </a:r>
            <a:endParaRPr lang="tr-TR" sz="2400" dirty="0"/>
          </a:p>
          <a:p>
            <a:pPr lvl="1"/>
            <a:r>
              <a:rPr lang="tr-TR" sz="2400" dirty="0" err="1"/>
              <a:t>Sectoral</a:t>
            </a:r>
            <a:r>
              <a:rPr lang="tr-TR" sz="2400" dirty="0"/>
              <a:t> </a:t>
            </a:r>
            <a:r>
              <a:rPr lang="tr-TR" sz="2400" dirty="0" err="1"/>
              <a:t>subsidies</a:t>
            </a:r>
            <a:r>
              <a:rPr lang="tr-TR" sz="2400" dirty="0"/>
              <a:t> (</a:t>
            </a:r>
            <a:r>
              <a:rPr lang="tr-TR" sz="2400" dirty="0" err="1"/>
              <a:t>renewable</a:t>
            </a:r>
            <a:r>
              <a:rPr lang="tr-TR" sz="2400" dirty="0"/>
              <a:t> </a:t>
            </a:r>
            <a:r>
              <a:rPr lang="tr-TR" sz="2400" dirty="0" err="1"/>
              <a:t>energy</a:t>
            </a:r>
            <a:r>
              <a:rPr lang="tr-TR" sz="2400" dirty="0"/>
              <a:t>, </a:t>
            </a:r>
            <a:r>
              <a:rPr lang="tr-TR" sz="2400" dirty="0" err="1"/>
              <a:t>energy</a:t>
            </a:r>
            <a:r>
              <a:rPr lang="tr-TR" sz="2400" dirty="0"/>
              <a:t> </a:t>
            </a:r>
            <a:r>
              <a:rPr lang="tr-TR" sz="2400" dirty="0" err="1"/>
              <a:t>storage</a:t>
            </a:r>
            <a:r>
              <a:rPr lang="tr-TR" sz="2400" dirty="0"/>
              <a:t>, e-</a:t>
            </a:r>
            <a:r>
              <a:rPr lang="tr-TR" sz="2400" dirty="0" err="1"/>
              <a:t>fuels</a:t>
            </a:r>
            <a:r>
              <a:rPr lang="tr-TR" sz="2400" dirty="0"/>
              <a:t>)</a:t>
            </a:r>
          </a:p>
          <a:p>
            <a:pPr lvl="1"/>
            <a:r>
              <a:rPr lang="tr-TR" sz="2400" dirty="0" err="1"/>
              <a:t>Foreign</a:t>
            </a:r>
            <a:r>
              <a:rPr lang="tr-TR" sz="2400" dirty="0"/>
              <a:t> </a:t>
            </a:r>
            <a:r>
              <a:rPr lang="tr-TR" sz="2400" dirty="0" err="1"/>
              <a:t>trade</a:t>
            </a:r>
            <a:r>
              <a:rPr lang="tr-TR" sz="2400" dirty="0"/>
              <a:t>(EU </a:t>
            </a:r>
            <a:r>
              <a:rPr lang="tr-TR" sz="2400" dirty="0" err="1"/>
              <a:t>Green</a:t>
            </a:r>
            <a:r>
              <a:rPr lang="tr-TR" sz="2400" dirty="0"/>
              <a:t> </a:t>
            </a:r>
            <a:r>
              <a:rPr lang="tr-TR" sz="2400" dirty="0" err="1"/>
              <a:t>Deal</a:t>
            </a:r>
            <a:r>
              <a:rPr lang="tr-TR" sz="2400" dirty="0"/>
              <a:t>, </a:t>
            </a:r>
            <a:r>
              <a:rPr lang="tr-TR" sz="2400" dirty="0" err="1"/>
              <a:t>China</a:t>
            </a:r>
            <a:r>
              <a:rPr lang="tr-TR" sz="2400"/>
              <a:t>, USA)</a:t>
            </a:r>
            <a:endParaRPr lang="tr-TR" sz="2400" dirty="0"/>
          </a:p>
          <a:p>
            <a:pPr lvl="1"/>
            <a:endParaRPr lang="en-US" sz="2400" dirty="0"/>
          </a:p>
        </p:txBody>
      </p:sp>
      <p:pic>
        <p:nvPicPr>
          <p:cNvPr id="7" name="İçerik Yer Tutucusu 6">
            <a:extLst>
              <a:ext uri="{FF2B5EF4-FFF2-40B4-BE49-F238E27FC236}">
                <a16:creationId xmlns:a16="http://schemas.microsoft.com/office/drawing/2014/main" id="{3B5B6E7F-604B-4DE1-9B55-AE9C9E1C091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7923" y="2405285"/>
            <a:ext cx="5486400" cy="2868168"/>
          </a:xfrm>
        </p:spPr>
      </p:pic>
      <p:pic>
        <p:nvPicPr>
          <p:cNvPr id="1028" name="Picture 4" descr="Picture">
            <a:extLst>
              <a:ext uri="{FF2B5EF4-FFF2-40B4-BE49-F238E27FC236}">
                <a16:creationId xmlns:a16="http://schemas.microsoft.com/office/drawing/2014/main" id="{CEF7EB61-8E88-4147-838A-A01FCA7540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405286"/>
            <a:ext cx="5848567" cy="2868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Resim 9">
            <a:extLst>
              <a:ext uri="{FF2B5EF4-FFF2-40B4-BE49-F238E27FC236}">
                <a16:creationId xmlns:a16="http://schemas.microsoft.com/office/drawing/2014/main" id="{4B22A575-50AA-41ED-8A7F-CE8F15EB04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4079" y="2271170"/>
            <a:ext cx="5806452" cy="3136398"/>
          </a:xfrm>
          <a:prstGeom prst="rect">
            <a:avLst/>
          </a:prstGeom>
        </p:spPr>
      </p:pic>
      <p:pic>
        <p:nvPicPr>
          <p:cNvPr id="13" name="Resim 12">
            <a:extLst>
              <a:ext uri="{FF2B5EF4-FFF2-40B4-BE49-F238E27FC236}">
                <a16:creationId xmlns:a16="http://schemas.microsoft.com/office/drawing/2014/main" id="{CCA9D711-F079-4348-9975-C4AC284762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1680" y="2015331"/>
            <a:ext cx="6191250" cy="3648075"/>
          </a:xfrm>
          <a:prstGeom prst="rect">
            <a:avLst/>
          </a:prstGeom>
        </p:spPr>
      </p:pic>
      <p:pic>
        <p:nvPicPr>
          <p:cNvPr id="14" name="Resim 13">
            <a:extLst>
              <a:ext uri="{FF2B5EF4-FFF2-40B4-BE49-F238E27FC236}">
                <a16:creationId xmlns:a16="http://schemas.microsoft.com/office/drawing/2014/main" id="{D495DFA3-3CD6-4502-A02A-441548998B3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54434" y="1917016"/>
            <a:ext cx="6445742" cy="3844704"/>
          </a:xfrm>
          <a:prstGeom prst="rect">
            <a:avLst/>
          </a:prstGeom>
        </p:spPr>
      </p:pic>
      <p:pic>
        <p:nvPicPr>
          <p:cNvPr id="15" name="Resim 14">
            <a:extLst>
              <a:ext uri="{FF2B5EF4-FFF2-40B4-BE49-F238E27FC236}">
                <a16:creationId xmlns:a16="http://schemas.microsoft.com/office/drawing/2014/main" id="{7020EB30-2EB8-4698-8C24-FA6621F69B5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78164" y="1545953"/>
            <a:ext cx="6622012" cy="4586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840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D15C7892-815F-442D-8BA8-D5C979669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Simple Energy </a:t>
            </a:r>
            <a:r>
              <a:rPr lang="tr-TR" dirty="0" err="1"/>
              <a:t>Supply</a:t>
            </a:r>
            <a:r>
              <a:rPr lang="tr-TR" dirty="0"/>
              <a:t> </a:t>
            </a:r>
            <a:r>
              <a:rPr lang="tr-TR" dirty="0" err="1"/>
              <a:t>System</a:t>
            </a:r>
            <a:r>
              <a:rPr lang="tr-TR" dirty="0"/>
              <a:t> Model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823CD7F2-4327-403A-904C-8503271262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7679" y="1371600"/>
            <a:ext cx="4687436" cy="4935538"/>
          </a:xfrm>
        </p:spPr>
        <p:txBody>
          <a:bodyPr/>
          <a:lstStyle/>
          <a:p>
            <a:r>
              <a:rPr lang="tr-TR" sz="2400" dirty="0"/>
              <a:t>Restore </a:t>
            </a:r>
            <a:r>
              <a:rPr lang="tr-TR" sz="2400" dirty="0" err="1"/>
              <a:t>the</a:t>
            </a:r>
            <a:r>
              <a:rPr lang="tr-TR" sz="2400" dirty="0"/>
              <a:t> </a:t>
            </a:r>
            <a:r>
              <a:rPr lang="tr-TR" sz="2400" dirty="0" err="1"/>
              <a:t>simple</a:t>
            </a:r>
            <a:r>
              <a:rPr lang="tr-TR" sz="2400" dirty="0"/>
              <a:t> </a:t>
            </a:r>
            <a:r>
              <a:rPr lang="tr-TR" sz="2400" dirty="0" err="1"/>
              <a:t>energy</a:t>
            </a:r>
            <a:r>
              <a:rPr lang="tr-TR" sz="2400" dirty="0"/>
              <a:t> </a:t>
            </a:r>
            <a:r>
              <a:rPr lang="tr-TR" sz="2400" dirty="0" err="1"/>
              <a:t>supply</a:t>
            </a:r>
            <a:r>
              <a:rPr lang="tr-TR" sz="2400" dirty="0"/>
              <a:t> model </a:t>
            </a:r>
            <a:r>
              <a:rPr lang="tr-TR" sz="2400" dirty="0" err="1"/>
              <a:t>from</a:t>
            </a:r>
            <a:r>
              <a:rPr lang="tr-TR" sz="2400" dirty="0"/>
              <a:t> «</a:t>
            </a:r>
            <a:r>
              <a:rPr lang="tr-TR" sz="2400" dirty="0" err="1"/>
              <a:t>Cases</a:t>
            </a:r>
            <a:r>
              <a:rPr lang="tr-TR" sz="2400" dirty="0"/>
              <a:t> –&gt; Restore -&gt; DEMO_CASE1»</a:t>
            </a:r>
          </a:p>
          <a:p>
            <a:r>
              <a:rPr lang="tr-TR" sz="2400" dirty="0"/>
              <a:t>Open </a:t>
            </a:r>
            <a:r>
              <a:rPr lang="tr-TR" sz="2400" dirty="0" err="1"/>
              <a:t>the</a:t>
            </a:r>
            <a:r>
              <a:rPr lang="tr-TR" sz="2400" dirty="0"/>
              <a:t> model </a:t>
            </a:r>
            <a:r>
              <a:rPr lang="tr-TR" sz="2400" dirty="0" err="1"/>
              <a:t>from</a:t>
            </a:r>
            <a:r>
              <a:rPr lang="tr-TR" sz="2400" dirty="0"/>
              <a:t> «</a:t>
            </a:r>
            <a:r>
              <a:rPr lang="tr-TR" sz="2400" dirty="0" err="1"/>
              <a:t>Cases</a:t>
            </a:r>
            <a:r>
              <a:rPr lang="tr-TR" sz="2400" dirty="0"/>
              <a:t> –&gt; Open -&gt; DEMO_CASE1»</a:t>
            </a:r>
          </a:p>
          <a:p>
            <a:r>
              <a:rPr lang="tr-TR" sz="2400" dirty="0" err="1"/>
              <a:t>Check</a:t>
            </a:r>
            <a:r>
              <a:rPr lang="tr-TR" sz="2400" dirty="0"/>
              <a:t> </a:t>
            </a:r>
            <a:r>
              <a:rPr lang="tr-TR" sz="2400" dirty="0" err="1"/>
              <a:t>the</a:t>
            </a:r>
            <a:r>
              <a:rPr lang="tr-TR" sz="2400" dirty="0"/>
              <a:t> </a:t>
            </a:r>
            <a:r>
              <a:rPr lang="tr-TR" sz="2400" dirty="0" err="1"/>
              <a:t>application</a:t>
            </a:r>
            <a:r>
              <a:rPr lang="tr-TR" sz="2400" dirty="0"/>
              <a:t> </a:t>
            </a:r>
            <a:r>
              <a:rPr lang="tr-TR" sz="2400" dirty="0" err="1"/>
              <a:t>database</a:t>
            </a:r>
            <a:r>
              <a:rPr lang="tr-TR" sz="2400" dirty="0"/>
              <a:t> </a:t>
            </a:r>
            <a:r>
              <a:rPr lang="tr-TR" sz="2400" dirty="0" err="1"/>
              <a:t>from</a:t>
            </a:r>
            <a:r>
              <a:rPr lang="tr-TR" sz="2400" dirty="0"/>
              <a:t> «</a:t>
            </a:r>
            <a:r>
              <a:rPr lang="tr-TR" sz="2400" dirty="0" err="1"/>
              <a:t>Edit</a:t>
            </a:r>
            <a:r>
              <a:rPr lang="tr-TR" sz="2400" dirty="0"/>
              <a:t> -&gt; </a:t>
            </a:r>
            <a:r>
              <a:rPr lang="tr-TR" sz="2400" dirty="0" err="1"/>
              <a:t>application</a:t>
            </a:r>
            <a:r>
              <a:rPr lang="tr-TR" sz="2400" dirty="0"/>
              <a:t> </a:t>
            </a:r>
            <a:r>
              <a:rPr lang="tr-TR" sz="2400" dirty="0" err="1"/>
              <a:t>db</a:t>
            </a:r>
            <a:r>
              <a:rPr lang="tr-TR" sz="2400" dirty="0"/>
              <a:t>» </a:t>
            </a:r>
            <a:r>
              <a:rPr lang="tr-TR" sz="2400" dirty="0" err="1"/>
              <a:t>for</a:t>
            </a:r>
            <a:r>
              <a:rPr lang="tr-TR" sz="2400" dirty="0"/>
              <a:t> </a:t>
            </a:r>
            <a:r>
              <a:rPr lang="tr-TR" sz="2400" dirty="0" err="1"/>
              <a:t>the</a:t>
            </a:r>
            <a:r>
              <a:rPr lang="tr-TR" sz="2400" dirty="0"/>
              <a:t> </a:t>
            </a:r>
            <a:r>
              <a:rPr lang="tr-TR" sz="2400" dirty="0" err="1"/>
              <a:t>definiton</a:t>
            </a:r>
            <a:r>
              <a:rPr lang="tr-TR" sz="2400" dirty="0"/>
              <a:t> of </a:t>
            </a:r>
            <a:r>
              <a:rPr lang="tr-TR" sz="2400" dirty="0" err="1"/>
              <a:t>variables</a:t>
            </a:r>
            <a:r>
              <a:rPr lang="tr-TR" sz="2400" dirty="0"/>
              <a:t>, </a:t>
            </a:r>
            <a:r>
              <a:rPr lang="tr-TR" sz="2400" dirty="0" err="1"/>
              <a:t>technologies</a:t>
            </a:r>
            <a:r>
              <a:rPr lang="tr-TR" sz="2400" dirty="0"/>
              <a:t> and </a:t>
            </a:r>
            <a:r>
              <a:rPr lang="tr-TR" sz="2400" dirty="0" err="1"/>
              <a:t>parameters</a:t>
            </a:r>
            <a:r>
              <a:rPr lang="tr-TR" sz="2400" dirty="0"/>
              <a:t> </a:t>
            </a:r>
          </a:p>
          <a:p>
            <a:endParaRPr lang="tr-TR" sz="2400" dirty="0"/>
          </a:p>
          <a:p>
            <a:endParaRPr lang="tr-TR" sz="2400" dirty="0"/>
          </a:p>
        </p:txBody>
      </p:sp>
      <p:pic>
        <p:nvPicPr>
          <p:cNvPr id="12" name="İçerik Yer Tutucusu 3">
            <a:extLst>
              <a:ext uri="{FF2B5EF4-FFF2-40B4-BE49-F238E27FC236}">
                <a16:creationId xmlns:a16="http://schemas.microsoft.com/office/drawing/2014/main" id="{E1B78C07-34AE-4303-BB30-ACD656CC0E1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175115" y="1612027"/>
            <a:ext cx="6616450" cy="3633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6851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C6A77A70-36EE-407C-A9CF-90FB90A6D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Model </a:t>
            </a:r>
            <a:r>
              <a:rPr lang="tr-TR" dirty="0" err="1"/>
              <a:t>Structure</a:t>
            </a:r>
            <a:endParaRPr lang="tr-TR" dirty="0"/>
          </a:p>
        </p:txBody>
      </p:sp>
      <p:graphicFrame>
        <p:nvGraphicFramePr>
          <p:cNvPr id="5" name="5 İçerik Yer Tutucusu">
            <a:extLst>
              <a:ext uri="{FF2B5EF4-FFF2-40B4-BE49-F238E27FC236}">
                <a16:creationId xmlns:a16="http://schemas.microsoft.com/office/drawing/2014/main" id="{DCFE7BDA-7F25-4999-B8D2-47CDBF15C45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31366078"/>
              </p:ext>
            </p:extLst>
          </p:nvPr>
        </p:nvGraphicFramePr>
        <p:xfrm>
          <a:off x="487363" y="1371600"/>
          <a:ext cx="11217275" cy="4937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289257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C2F9C820-E87F-4721-BA49-CC53E2F74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Technology</a:t>
            </a:r>
            <a:r>
              <a:rPr lang="tr-TR" dirty="0"/>
              <a:t> </a:t>
            </a:r>
            <a:r>
              <a:rPr lang="tr-TR" dirty="0" err="1"/>
              <a:t>Parameters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F9E8D660-8DB9-4DC6-82E6-77A4B53FA1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12584" y="1157595"/>
            <a:ext cx="5486400" cy="4935538"/>
          </a:xfrm>
        </p:spPr>
        <p:txBody>
          <a:bodyPr/>
          <a:lstStyle/>
          <a:p>
            <a:endParaRPr lang="tr-TR"/>
          </a:p>
        </p:txBody>
      </p:sp>
      <p:graphicFrame>
        <p:nvGraphicFramePr>
          <p:cNvPr id="8" name="İçerik Yer Tutucusu 7">
            <a:extLst>
              <a:ext uri="{FF2B5EF4-FFF2-40B4-BE49-F238E27FC236}">
                <a16:creationId xmlns:a16="http://schemas.microsoft.com/office/drawing/2014/main" id="{67861BEE-29C5-49E4-8817-6E68321D18E2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293001538"/>
              </p:ext>
            </p:extLst>
          </p:nvPr>
        </p:nvGraphicFramePr>
        <p:xfrm>
          <a:off x="5953328" y="230011"/>
          <a:ext cx="6089512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2378">
                  <a:extLst>
                    <a:ext uri="{9D8B030D-6E8A-4147-A177-3AD203B41FA5}">
                      <a16:colId xmlns:a16="http://schemas.microsoft.com/office/drawing/2014/main" val="3268849793"/>
                    </a:ext>
                  </a:extLst>
                </a:gridCol>
                <a:gridCol w="1522378">
                  <a:extLst>
                    <a:ext uri="{9D8B030D-6E8A-4147-A177-3AD203B41FA5}">
                      <a16:colId xmlns:a16="http://schemas.microsoft.com/office/drawing/2014/main" val="1611045115"/>
                    </a:ext>
                  </a:extLst>
                </a:gridCol>
                <a:gridCol w="1522378">
                  <a:extLst>
                    <a:ext uri="{9D8B030D-6E8A-4147-A177-3AD203B41FA5}">
                      <a16:colId xmlns:a16="http://schemas.microsoft.com/office/drawing/2014/main" val="3745345752"/>
                    </a:ext>
                  </a:extLst>
                </a:gridCol>
                <a:gridCol w="1522378">
                  <a:extLst>
                    <a:ext uri="{9D8B030D-6E8A-4147-A177-3AD203B41FA5}">
                      <a16:colId xmlns:a16="http://schemas.microsoft.com/office/drawing/2014/main" val="177972283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tr-TR" dirty="0" err="1"/>
                        <a:t>Technology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Main </a:t>
                      </a:r>
                      <a:r>
                        <a:rPr lang="tr-TR" dirty="0" err="1"/>
                        <a:t>input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Main </a:t>
                      </a:r>
                      <a:r>
                        <a:rPr lang="tr-TR" dirty="0" err="1"/>
                        <a:t>output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err="1"/>
                        <a:t>Efficiency</a:t>
                      </a:r>
                      <a:endParaRPr lang="tr-T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88733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tr-TR" dirty="0" err="1"/>
                        <a:t>Coal_Extr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err="1"/>
                        <a:t>Coal</a:t>
                      </a:r>
                      <a:r>
                        <a:rPr lang="tr-TR" dirty="0"/>
                        <a:t>/</a:t>
                      </a:r>
                      <a:r>
                        <a:rPr lang="tr-TR" dirty="0" err="1"/>
                        <a:t>Res</a:t>
                      </a:r>
                      <a:r>
                        <a:rPr lang="tr-TR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err="1"/>
                        <a:t>Coal</a:t>
                      </a:r>
                      <a:r>
                        <a:rPr lang="tr-TR" dirty="0"/>
                        <a:t>/</a:t>
                      </a:r>
                      <a:r>
                        <a:rPr lang="tr-TR" dirty="0" err="1"/>
                        <a:t>Primary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62177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tr-TR" dirty="0" err="1"/>
                        <a:t>Coal_PP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err="1"/>
                        <a:t>Coal</a:t>
                      </a:r>
                      <a:r>
                        <a:rPr lang="tr-TR" dirty="0"/>
                        <a:t>/</a:t>
                      </a:r>
                      <a:r>
                        <a:rPr lang="tr-TR" dirty="0" err="1"/>
                        <a:t>Primary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err="1"/>
                        <a:t>Elec</a:t>
                      </a:r>
                      <a:r>
                        <a:rPr lang="tr-TR" dirty="0"/>
                        <a:t>./</a:t>
                      </a:r>
                      <a:r>
                        <a:rPr lang="tr-TR" dirty="0" err="1"/>
                        <a:t>Secon</a:t>
                      </a:r>
                      <a:r>
                        <a:rPr lang="tr-TR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0.36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34176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tr-TR" dirty="0" err="1"/>
                        <a:t>Oil_Imp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err="1"/>
                        <a:t>Oil</a:t>
                      </a:r>
                      <a:r>
                        <a:rPr lang="tr-TR" dirty="0"/>
                        <a:t>/</a:t>
                      </a:r>
                      <a:r>
                        <a:rPr lang="tr-TR" dirty="0" err="1"/>
                        <a:t>Primary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12695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tr-TR" dirty="0" err="1"/>
                        <a:t>Oil_P_S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err="1"/>
                        <a:t>Oil</a:t>
                      </a:r>
                      <a:r>
                        <a:rPr lang="tr-TR" dirty="0"/>
                        <a:t>/</a:t>
                      </a:r>
                      <a:r>
                        <a:rPr lang="tr-TR" dirty="0" err="1"/>
                        <a:t>Primary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err="1"/>
                        <a:t>Oil</a:t>
                      </a:r>
                      <a:r>
                        <a:rPr lang="tr-TR" dirty="0"/>
                        <a:t>/</a:t>
                      </a:r>
                      <a:r>
                        <a:rPr lang="tr-TR" dirty="0" err="1"/>
                        <a:t>Secon</a:t>
                      </a:r>
                      <a:r>
                        <a:rPr lang="tr-TR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47346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tr-TR" dirty="0" err="1"/>
                        <a:t>Oil_PP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err="1"/>
                        <a:t>Oil</a:t>
                      </a:r>
                      <a:r>
                        <a:rPr lang="tr-TR" dirty="0"/>
                        <a:t>/</a:t>
                      </a:r>
                      <a:r>
                        <a:rPr lang="tr-TR" dirty="0" err="1"/>
                        <a:t>Secon</a:t>
                      </a:r>
                      <a:r>
                        <a:rPr lang="tr-TR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err="1"/>
                        <a:t>Elec</a:t>
                      </a:r>
                      <a:r>
                        <a:rPr lang="tr-TR" dirty="0"/>
                        <a:t>./</a:t>
                      </a:r>
                      <a:r>
                        <a:rPr lang="tr-TR" dirty="0" err="1"/>
                        <a:t>Secon</a:t>
                      </a:r>
                      <a:r>
                        <a:rPr lang="tr-TR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0.38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37958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tr-TR" dirty="0" err="1"/>
                        <a:t>Ele_TD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err="1"/>
                        <a:t>Elec</a:t>
                      </a:r>
                      <a:r>
                        <a:rPr lang="tr-TR" dirty="0"/>
                        <a:t>./</a:t>
                      </a:r>
                      <a:r>
                        <a:rPr lang="tr-TR" dirty="0" err="1"/>
                        <a:t>Secon</a:t>
                      </a:r>
                      <a:r>
                        <a:rPr lang="tr-TR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err="1"/>
                        <a:t>Elec</a:t>
                      </a:r>
                      <a:r>
                        <a:rPr lang="tr-TR" dirty="0"/>
                        <a:t>./Final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0.8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8284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tr-TR" dirty="0" err="1"/>
                        <a:t>Oil_S_F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err="1"/>
                        <a:t>Oil</a:t>
                      </a:r>
                      <a:r>
                        <a:rPr lang="tr-TR" dirty="0"/>
                        <a:t>/</a:t>
                      </a:r>
                      <a:r>
                        <a:rPr lang="tr-TR" dirty="0" err="1"/>
                        <a:t>Secon</a:t>
                      </a:r>
                      <a:r>
                        <a:rPr lang="tr-TR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err="1"/>
                        <a:t>Oil</a:t>
                      </a:r>
                      <a:r>
                        <a:rPr lang="tr-TR" dirty="0"/>
                        <a:t>/Final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378475"/>
                  </a:ext>
                </a:extLst>
              </a:tr>
            </a:tbl>
          </a:graphicData>
        </a:graphic>
      </p:graphicFrame>
      <p:graphicFrame>
        <p:nvGraphicFramePr>
          <p:cNvPr id="5" name="İçerik Yer Tutucusu 6">
            <a:extLst>
              <a:ext uri="{FF2B5EF4-FFF2-40B4-BE49-F238E27FC236}">
                <a16:creationId xmlns:a16="http://schemas.microsoft.com/office/drawing/2014/main" id="{C9F6E7F9-8AC4-430C-BF57-B38CE7F9B56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64941480"/>
              </p:ext>
            </p:extLst>
          </p:nvPr>
        </p:nvGraphicFramePr>
        <p:xfrm>
          <a:off x="312584" y="1157595"/>
          <a:ext cx="5486400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>
                  <a:extLst>
                    <a:ext uri="{9D8B030D-6E8A-4147-A177-3AD203B41FA5}">
                      <a16:colId xmlns:a16="http://schemas.microsoft.com/office/drawing/2014/main" val="3096206157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9301094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tr-TR" dirty="0"/>
                        <a:t>Activity </a:t>
                      </a:r>
                      <a:r>
                        <a:rPr lang="tr-TR" dirty="0" err="1"/>
                        <a:t>costs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USD / </a:t>
                      </a:r>
                      <a:r>
                        <a:rPr lang="tr-TR" dirty="0" err="1"/>
                        <a:t>kWyr</a:t>
                      </a:r>
                      <a:endParaRPr lang="tr-T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23323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tr-TR" dirty="0" err="1"/>
                        <a:t>Coal</a:t>
                      </a:r>
                      <a:r>
                        <a:rPr lang="tr-TR" dirty="0"/>
                        <a:t> </a:t>
                      </a:r>
                      <a:r>
                        <a:rPr lang="tr-TR" dirty="0" err="1"/>
                        <a:t>extraction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48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64380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tr-TR" dirty="0" err="1"/>
                        <a:t>Coal</a:t>
                      </a:r>
                      <a:r>
                        <a:rPr lang="tr-TR" dirty="0"/>
                        <a:t> </a:t>
                      </a:r>
                      <a:r>
                        <a:rPr lang="tr-TR" dirty="0" err="1"/>
                        <a:t>power</a:t>
                      </a:r>
                      <a:r>
                        <a:rPr lang="tr-TR" dirty="0"/>
                        <a:t> </a:t>
                      </a:r>
                      <a:r>
                        <a:rPr lang="tr-TR" dirty="0" err="1"/>
                        <a:t>plant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47977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tr-TR" dirty="0" err="1"/>
                        <a:t>Oil</a:t>
                      </a:r>
                      <a:r>
                        <a:rPr lang="tr-TR" dirty="0"/>
                        <a:t> </a:t>
                      </a:r>
                      <a:r>
                        <a:rPr lang="tr-TR" dirty="0" err="1"/>
                        <a:t>import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110 in 2002</a:t>
                      </a:r>
                    </a:p>
                    <a:p>
                      <a:r>
                        <a:rPr lang="tr-TR" dirty="0"/>
                        <a:t>248 in 2005 and </a:t>
                      </a:r>
                      <a:r>
                        <a:rPr lang="tr-TR" dirty="0" err="1"/>
                        <a:t>after</a:t>
                      </a:r>
                      <a:endParaRPr lang="tr-T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88240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tr-TR" dirty="0" err="1"/>
                        <a:t>Oil</a:t>
                      </a:r>
                      <a:r>
                        <a:rPr lang="tr-TR" dirty="0"/>
                        <a:t> </a:t>
                      </a:r>
                      <a:r>
                        <a:rPr lang="tr-TR" dirty="0" err="1"/>
                        <a:t>power</a:t>
                      </a:r>
                      <a:r>
                        <a:rPr lang="tr-TR" dirty="0"/>
                        <a:t> </a:t>
                      </a:r>
                      <a:r>
                        <a:rPr lang="tr-TR" dirty="0" err="1"/>
                        <a:t>plant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1997867"/>
                  </a:ext>
                </a:extLst>
              </a:tr>
            </a:tbl>
          </a:graphicData>
        </a:graphic>
      </p:graphicFrame>
      <p:graphicFrame>
        <p:nvGraphicFramePr>
          <p:cNvPr id="6" name="İçerik Yer Tutucusu 6">
            <a:extLst>
              <a:ext uri="{FF2B5EF4-FFF2-40B4-BE49-F238E27FC236}">
                <a16:creationId xmlns:a16="http://schemas.microsoft.com/office/drawing/2014/main" id="{3307E8B2-C5BA-4CE9-9157-692552A825E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79641916"/>
              </p:ext>
            </p:extLst>
          </p:nvPr>
        </p:nvGraphicFramePr>
        <p:xfrm>
          <a:off x="312584" y="3281035"/>
          <a:ext cx="54864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>
                  <a:extLst>
                    <a:ext uri="{9D8B030D-6E8A-4147-A177-3AD203B41FA5}">
                      <a16:colId xmlns:a16="http://schemas.microsoft.com/office/drawing/2014/main" val="3096206157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9301094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tr-TR" dirty="0" err="1"/>
                        <a:t>Investment</a:t>
                      </a:r>
                      <a:r>
                        <a:rPr lang="tr-TR" dirty="0"/>
                        <a:t> </a:t>
                      </a:r>
                      <a:r>
                        <a:rPr lang="tr-TR" dirty="0" err="1"/>
                        <a:t>costs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USD / kW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23323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tr-TR" dirty="0" err="1"/>
                        <a:t>Coal</a:t>
                      </a:r>
                      <a:r>
                        <a:rPr lang="tr-TR" dirty="0"/>
                        <a:t> </a:t>
                      </a:r>
                      <a:r>
                        <a:rPr lang="tr-TR" dirty="0" err="1"/>
                        <a:t>power</a:t>
                      </a:r>
                      <a:r>
                        <a:rPr lang="tr-TR" dirty="0"/>
                        <a:t> </a:t>
                      </a:r>
                      <a:r>
                        <a:rPr lang="tr-TR" dirty="0" err="1"/>
                        <a:t>plant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1000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64380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tr-TR" dirty="0" err="1"/>
                        <a:t>Oil</a:t>
                      </a:r>
                      <a:r>
                        <a:rPr lang="tr-TR" dirty="0"/>
                        <a:t> </a:t>
                      </a:r>
                      <a:r>
                        <a:rPr lang="tr-TR" dirty="0" err="1"/>
                        <a:t>power</a:t>
                      </a:r>
                      <a:r>
                        <a:rPr lang="tr-TR" dirty="0"/>
                        <a:t> </a:t>
                      </a:r>
                      <a:r>
                        <a:rPr lang="tr-TR" dirty="0" err="1"/>
                        <a:t>plant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600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47977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tr-TR" dirty="0" err="1"/>
                        <a:t>Electricity</a:t>
                      </a:r>
                      <a:r>
                        <a:rPr lang="tr-TR" dirty="0"/>
                        <a:t> T&amp;D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1000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8824021"/>
                  </a:ext>
                </a:extLst>
              </a:tr>
            </a:tbl>
          </a:graphicData>
        </a:graphic>
      </p:graphicFrame>
      <p:graphicFrame>
        <p:nvGraphicFramePr>
          <p:cNvPr id="7" name="İçerik Yer Tutucusu 6">
            <a:extLst>
              <a:ext uri="{FF2B5EF4-FFF2-40B4-BE49-F238E27FC236}">
                <a16:creationId xmlns:a16="http://schemas.microsoft.com/office/drawing/2014/main" id="{514D1184-9402-4095-B00D-67403AE5919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3351037"/>
              </p:ext>
            </p:extLst>
          </p:nvPr>
        </p:nvGraphicFramePr>
        <p:xfrm>
          <a:off x="312584" y="4764395"/>
          <a:ext cx="54864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>
                  <a:extLst>
                    <a:ext uri="{9D8B030D-6E8A-4147-A177-3AD203B41FA5}">
                      <a16:colId xmlns:a16="http://schemas.microsoft.com/office/drawing/2014/main" val="3096206157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9301094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tr-TR" dirty="0" err="1"/>
                        <a:t>Fixed</a:t>
                      </a:r>
                      <a:r>
                        <a:rPr lang="tr-TR" dirty="0"/>
                        <a:t> </a:t>
                      </a:r>
                      <a:r>
                        <a:rPr lang="tr-TR" dirty="0" err="1"/>
                        <a:t>costs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USD / kW/</a:t>
                      </a:r>
                      <a:r>
                        <a:rPr lang="tr-TR" dirty="0" err="1"/>
                        <a:t>yr</a:t>
                      </a:r>
                      <a:endParaRPr lang="tr-T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23323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tr-TR" dirty="0" err="1"/>
                        <a:t>Coal</a:t>
                      </a:r>
                      <a:r>
                        <a:rPr lang="tr-TR" dirty="0"/>
                        <a:t> </a:t>
                      </a:r>
                      <a:r>
                        <a:rPr lang="tr-TR" dirty="0" err="1"/>
                        <a:t>power</a:t>
                      </a:r>
                      <a:r>
                        <a:rPr lang="tr-TR" dirty="0"/>
                        <a:t> </a:t>
                      </a:r>
                      <a:r>
                        <a:rPr lang="tr-TR" dirty="0" err="1"/>
                        <a:t>plant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64380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tr-TR" dirty="0" err="1"/>
                        <a:t>Oil</a:t>
                      </a:r>
                      <a:r>
                        <a:rPr lang="tr-TR" dirty="0"/>
                        <a:t> </a:t>
                      </a:r>
                      <a:r>
                        <a:rPr lang="tr-TR" dirty="0" err="1"/>
                        <a:t>power</a:t>
                      </a:r>
                      <a:r>
                        <a:rPr lang="tr-TR" dirty="0"/>
                        <a:t> </a:t>
                      </a:r>
                      <a:r>
                        <a:rPr lang="tr-TR" dirty="0" err="1"/>
                        <a:t>plant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47977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tr-TR" dirty="0" err="1"/>
                        <a:t>Electricity</a:t>
                      </a:r>
                      <a:r>
                        <a:rPr lang="tr-TR" dirty="0"/>
                        <a:t> T&amp;D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8824021"/>
                  </a:ext>
                </a:extLst>
              </a:tr>
            </a:tbl>
          </a:graphicData>
        </a:graphic>
      </p:graphicFrame>
      <p:graphicFrame>
        <p:nvGraphicFramePr>
          <p:cNvPr id="9" name="İçerik Yer Tutucusu 6">
            <a:extLst>
              <a:ext uri="{FF2B5EF4-FFF2-40B4-BE49-F238E27FC236}">
                <a16:creationId xmlns:a16="http://schemas.microsoft.com/office/drawing/2014/main" id="{56A550FB-D10A-4FEF-8154-C03C68012CB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46614318"/>
              </p:ext>
            </p:extLst>
          </p:nvPr>
        </p:nvGraphicFramePr>
        <p:xfrm>
          <a:off x="5953328" y="3208938"/>
          <a:ext cx="6089512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4756">
                  <a:extLst>
                    <a:ext uri="{9D8B030D-6E8A-4147-A177-3AD203B41FA5}">
                      <a16:colId xmlns:a16="http://schemas.microsoft.com/office/drawing/2014/main" val="3096206157"/>
                    </a:ext>
                  </a:extLst>
                </a:gridCol>
                <a:gridCol w="3044756">
                  <a:extLst>
                    <a:ext uri="{9D8B030D-6E8A-4147-A177-3AD203B41FA5}">
                      <a16:colId xmlns:a16="http://schemas.microsoft.com/office/drawing/2014/main" val="9301094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tr-TR" dirty="0"/>
                        <a:t>Construction 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err="1"/>
                        <a:t>Years</a:t>
                      </a:r>
                      <a:endParaRPr lang="tr-T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23323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tr-TR" dirty="0" err="1"/>
                        <a:t>Coal</a:t>
                      </a:r>
                      <a:r>
                        <a:rPr lang="tr-TR" dirty="0"/>
                        <a:t> </a:t>
                      </a:r>
                      <a:r>
                        <a:rPr lang="tr-TR" dirty="0" err="1"/>
                        <a:t>power</a:t>
                      </a:r>
                      <a:r>
                        <a:rPr lang="tr-TR" dirty="0"/>
                        <a:t> </a:t>
                      </a:r>
                      <a:r>
                        <a:rPr lang="tr-TR" dirty="0" err="1"/>
                        <a:t>plant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64380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tr-TR" dirty="0" err="1"/>
                        <a:t>Oil</a:t>
                      </a:r>
                      <a:r>
                        <a:rPr lang="tr-TR" dirty="0"/>
                        <a:t> </a:t>
                      </a:r>
                      <a:r>
                        <a:rPr lang="tr-TR" dirty="0" err="1"/>
                        <a:t>power</a:t>
                      </a:r>
                      <a:r>
                        <a:rPr lang="tr-TR" dirty="0"/>
                        <a:t> </a:t>
                      </a:r>
                      <a:r>
                        <a:rPr lang="tr-TR" dirty="0" err="1"/>
                        <a:t>plant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4797756"/>
                  </a:ext>
                </a:extLst>
              </a:tr>
            </a:tbl>
          </a:graphicData>
        </a:graphic>
      </p:graphicFrame>
      <p:graphicFrame>
        <p:nvGraphicFramePr>
          <p:cNvPr id="10" name="İçerik Yer Tutucusu 6">
            <a:extLst>
              <a:ext uri="{FF2B5EF4-FFF2-40B4-BE49-F238E27FC236}">
                <a16:creationId xmlns:a16="http://schemas.microsoft.com/office/drawing/2014/main" id="{249639A7-AA80-41FA-B910-724893BE108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77061702"/>
              </p:ext>
            </p:extLst>
          </p:nvPr>
        </p:nvGraphicFramePr>
        <p:xfrm>
          <a:off x="5953328" y="4321458"/>
          <a:ext cx="6089512" cy="2021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4756">
                  <a:extLst>
                    <a:ext uri="{9D8B030D-6E8A-4147-A177-3AD203B41FA5}">
                      <a16:colId xmlns:a16="http://schemas.microsoft.com/office/drawing/2014/main" val="3096206157"/>
                    </a:ext>
                  </a:extLst>
                </a:gridCol>
                <a:gridCol w="3044756">
                  <a:extLst>
                    <a:ext uri="{9D8B030D-6E8A-4147-A177-3AD203B41FA5}">
                      <a16:colId xmlns:a16="http://schemas.microsoft.com/office/drawing/2014/main" val="9301094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tr-TR" dirty="0" err="1"/>
                        <a:t>Capacity</a:t>
                      </a:r>
                      <a:r>
                        <a:rPr lang="tr-TR" dirty="0"/>
                        <a:t> </a:t>
                      </a:r>
                      <a:r>
                        <a:rPr lang="tr-TR" dirty="0" err="1"/>
                        <a:t>addition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MW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2332343"/>
                  </a:ext>
                </a:extLst>
              </a:tr>
              <a:tr h="504427">
                <a:tc>
                  <a:txBody>
                    <a:bodyPr/>
                    <a:lstStyle/>
                    <a:p>
                      <a:r>
                        <a:rPr lang="tr-TR" dirty="0" err="1"/>
                        <a:t>Coal</a:t>
                      </a:r>
                      <a:r>
                        <a:rPr lang="tr-TR" dirty="0"/>
                        <a:t> </a:t>
                      </a:r>
                      <a:r>
                        <a:rPr lang="tr-TR" dirty="0" err="1"/>
                        <a:t>power</a:t>
                      </a:r>
                      <a:r>
                        <a:rPr lang="tr-TR" dirty="0"/>
                        <a:t> </a:t>
                      </a:r>
                      <a:r>
                        <a:rPr lang="tr-TR" dirty="0" err="1"/>
                        <a:t>plant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200 in 1990</a:t>
                      </a:r>
                    </a:p>
                    <a:p>
                      <a:r>
                        <a:rPr lang="tr-TR" dirty="0"/>
                        <a:t>200 in 1995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64380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tr-TR" dirty="0" err="1"/>
                        <a:t>Oil</a:t>
                      </a:r>
                      <a:r>
                        <a:rPr lang="tr-TR" dirty="0"/>
                        <a:t> </a:t>
                      </a:r>
                      <a:r>
                        <a:rPr lang="tr-TR" dirty="0" err="1"/>
                        <a:t>power</a:t>
                      </a:r>
                      <a:r>
                        <a:rPr lang="tr-TR" dirty="0"/>
                        <a:t> </a:t>
                      </a:r>
                      <a:r>
                        <a:rPr lang="tr-TR" dirty="0" err="1"/>
                        <a:t>plant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100 in 1990</a:t>
                      </a:r>
                    </a:p>
                    <a:p>
                      <a:r>
                        <a:rPr lang="tr-TR" dirty="0"/>
                        <a:t>125 in 1995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47977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tr-TR" dirty="0" err="1"/>
                        <a:t>Electricity</a:t>
                      </a:r>
                      <a:r>
                        <a:rPr lang="tr-TR" dirty="0"/>
                        <a:t> T&amp;D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600 in 1995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88240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490523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F4CB1AA9-E9AB-47E9-ADDC-F872D0F04E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Energy </a:t>
            </a:r>
            <a:r>
              <a:rPr lang="tr-TR" dirty="0" err="1"/>
              <a:t>Demand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4ABE2F9D-ECCA-40EE-9AD0-305433F22FC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tr-TR" sz="2400" dirty="0"/>
              <a:t>Final </a:t>
            </a:r>
            <a:r>
              <a:rPr lang="tr-TR" sz="2400" dirty="0" err="1"/>
              <a:t>electricity</a:t>
            </a:r>
            <a:r>
              <a:rPr lang="tr-TR" sz="2400" dirty="0"/>
              <a:t> </a:t>
            </a:r>
            <a:r>
              <a:rPr lang="tr-TR" sz="2400" dirty="0" err="1"/>
              <a:t>demand</a:t>
            </a:r>
            <a:r>
              <a:rPr lang="tr-TR" sz="2400" dirty="0"/>
              <a:t> </a:t>
            </a:r>
            <a:r>
              <a:rPr lang="tr-TR" sz="2400" dirty="0" err="1"/>
              <a:t>increases</a:t>
            </a:r>
            <a:r>
              <a:rPr lang="tr-TR" sz="2400" dirty="0"/>
              <a:t> </a:t>
            </a:r>
            <a:r>
              <a:rPr lang="tr-TR" sz="2400" dirty="0" err="1"/>
              <a:t>from</a:t>
            </a:r>
            <a:r>
              <a:rPr lang="tr-TR" sz="2400" dirty="0"/>
              <a:t> 200 </a:t>
            </a:r>
            <a:r>
              <a:rPr lang="tr-TR" sz="2400" dirty="0" err="1"/>
              <a:t>MWyr</a:t>
            </a:r>
            <a:r>
              <a:rPr lang="tr-TR" sz="2400" dirty="0"/>
              <a:t> in 2002 </a:t>
            </a:r>
            <a:r>
              <a:rPr lang="tr-TR" sz="2400" dirty="0" err="1"/>
              <a:t>by</a:t>
            </a:r>
            <a:r>
              <a:rPr lang="tr-TR" sz="2400" dirty="0"/>
              <a:t> 5% </a:t>
            </a:r>
            <a:r>
              <a:rPr lang="tr-TR" sz="2400" dirty="0" err="1"/>
              <a:t>each</a:t>
            </a:r>
            <a:r>
              <a:rPr lang="tr-TR" sz="2400" dirty="0"/>
              <a:t> </a:t>
            </a:r>
            <a:r>
              <a:rPr lang="tr-TR" sz="2400" dirty="0" err="1"/>
              <a:t>year</a:t>
            </a:r>
            <a:r>
              <a:rPr lang="tr-TR" sz="2400" dirty="0"/>
              <a:t> </a:t>
            </a:r>
          </a:p>
          <a:p>
            <a:r>
              <a:rPr lang="tr-TR" sz="2400" dirty="0"/>
              <a:t>Final </a:t>
            </a:r>
            <a:r>
              <a:rPr lang="tr-TR" sz="2400" dirty="0" err="1"/>
              <a:t>oil</a:t>
            </a:r>
            <a:r>
              <a:rPr lang="tr-TR" sz="2400" dirty="0"/>
              <a:t> </a:t>
            </a:r>
            <a:r>
              <a:rPr lang="tr-TR" sz="2400" dirty="0" err="1"/>
              <a:t>demand</a:t>
            </a:r>
            <a:r>
              <a:rPr lang="tr-TR" sz="2400" dirty="0"/>
              <a:t> is </a:t>
            </a:r>
            <a:r>
              <a:rPr lang="tr-TR" sz="2400" dirty="0" err="1"/>
              <a:t>constant</a:t>
            </a:r>
            <a:r>
              <a:rPr lang="tr-TR" sz="2400" dirty="0"/>
              <a:t> at 50 </a:t>
            </a:r>
            <a:r>
              <a:rPr lang="tr-TR" sz="2400" dirty="0" err="1"/>
              <a:t>MWyr</a:t>
            </a:r>
            <a:endParaRPr lang="tr-TR" sz="2400" dirty="0"/>
          </a:p>
          <a:p>
            <a:r>
              <a:rPr lang="tr-TR" sz="2400" dirty="0" err="1"/>
              <a:t>Oil</a:t>
            </a:r>
            <a:r>
              <a:rPr lang="tr-TR" sz="2400" dirty="0"/>
              <a:t> is </a:t>
            </a:r>
            <a:r>
              <a:rPr lang="tr-TR" sz="2400" dirty="0" err="1"/>
              <a:t>used</a:t>
            </a:r>
            <a:r>
              <a:rPr lang="tr-TR" sz="2400" dirty="0"/>
              <a:t> as </a:t>
            </a:r>
            <a:r>
              <a:rPr lang="tr-TR" sz="2400" dirty="0" err="1"/>
              <a:t>both</a:t>
            </a:r>
            <a:r>
              <a:rPr lang="tr-TR" sz="2400" dirty="0"/>
              <a:t> final </a:t>
            </a:r>
            <a:r>
              <a:rPr lang="tr-TR" sz="2400" dirty="0" err="1"/>
              <a:t>energy</a:t>
            </a:r>
            <a:r>
              <a:rPr lang="tr-TR" sz="2400" dirty="0"/>
              <a:t> </a:t>
            </a:r>
            <a:r>
              <a:rPr lang="tr-TR" sz="2400" dirty="0" err="1"/>
              <a:t>resource</a:t>
            </a:r>
            <a:r>
              <a:rPr lang="tr-TR" sz="2400" dirty="0"/>
              <a:t> and </a:t>
            </a:r>
            <a:r>
              <a:rPr lang="tr-TR" sz="2400" dirty="0" err="1"/>
              <a:t>input</a:t>
            </a:r>
            <a:r>
              <a:rPr lang="tr-TR" sz="2400" dirty="0"/>
              <a:t> </a:t>
            </a:r>
            <a:r>
              <a:rPr lang="tr-TR" sz="2400" dirty="0" err="1"/>
              <a:t>for</a:t>
            </a:r>
            <a:r>
              <a:rPr lang="tr-TR" sz="2400" dirty="0"/>
              <a:t> </a:t>
            </a:r>
            <a:r>
              <a:rPr lang="tr-TR" sz="2400" dirty="0" err="1"/>
              <a:t>secondary</a:t>
            </a:r>
            <a:r>
              <a:rPr lang="tr-TR" sz="2400" dirty="0"/>
              <a:t> </a:t>
            </a:r>
            <a:r>
              <a:rPr lang="tr-TR" sz="2400" dirty="0" err="1"/>
              <a:t>electricity</a:t>
            </a:r>
            <a:r>
              <a:rPr lang="tr-TR" sz="2400" dirty="0"/>
              <a:t> </a:t>
            </a:r>
            <a:r>
              <a:rPr lang="tr-TR" sz="2400" dirty="0" err="1"/>
              <a:t>generation</a:t>
            </a:r>
            <a:endParaRPr lang="tr-TR" sz="2400" dirty="0"/>
          </a:p>
          <a:p>
            <a:r>
              <a:rPr lang="tr-TR" sz="2400" dirty="0" err="1"/>
              <a:t>The</a:t>
            </a:r>
            <a:r>
              <a:rPr lang="tr-TR" sz="2400" dirty="0"/>
              <a:t> </a:t>
            </a:r>
            <a:r>
              <a:rPr lang="tr-TR" sz="2400" dirty="0" err="1"/>
              <a:t>country</a:t>
            </a:r>
            <a:r>
              <a:rPr lang="tr-TR" sz="2400" dirty="0"/>
              <a:t> has 929338 </a:t>
            </a:r>
            <a:r>
              <a:rPr lang="tr-TR" sz="2400" dirty="0" err="1"/>
              <a:t>MWyr</a:t>
            </a:r>
            <a:r>
              <a:rPr lang="tr-TR" sz="2400" dirty="0"/>
              <a:t> </a:t>
            </a:r>
            <a:r>
              <a:rPr lang="tr-TR" sz="2400" dirty="0" err="1"/>
              <a:t>coal</a:t>
            </a:r>
            <a:r>
              <a:rPr lang="tr-TR" sz="2400" dirty="0"/>
              <a:t> </a:t>
            </a:r>
            <a:r>
              <a:rPr lang="tr-TR" sz="2400" dirty="0" err="1"/>
              <a:t>resources</a:t>
            </a:r>
            <a:r>
              <a:rPr lang="tr-TR" sz="2400" dirty="0"/>
              <a:t> </a:t>
            </a:r>
            <a:r>
              <a:rPr lang="tr-TR" sz="2400" dirty="0" err="1"/>
              <a:t>whereas</a:t>
            </a:r>
            <a:r>
              <a:rPr lang="tr-TR" sz="2400" dirty="0"/>
              <a:t> </a:t>
            </a:r>
            <a:r>
              <a:rPr lang="tr-TR" sz="2400" dirty="0" err="1"/>
              <a:t>oil</a:t>
            </a:r>
            <a:r>
              <a:rPr lang="tr-TR" sz="2400" dirty="0"/>
              <a:t> is </a:t>
            </a:r>
            <a:r>
              <a:rPr lang="tr-TR" sz="2400" dirty="0" err="1"/>
              <a:t>supplied</a:t>
            </a:r>
            <a:r>
              <a:rPr lang="tr-TR" sz="2400" dirty="0"/>
              <a:t> </a:t>
            </a:r>
            <a:r>
              <a:rPr lang="tr-TR" sz="2400" dirty="0" err="1"/>
              <a:t>by</a:t>
            </a:r>
            <a:r>
              <a:rPr lang="tr-TR" sz="2400" dirty="0"/>
              <a:t> </a:t>
            </a:r>
            <a:r>
              <a:rPr lang="tr-TR" sz="2400" dirty="0" err="1"/>
              <a:t>import</a:t>
            </a:r>
            <a:endParaRPr lang="tr-TR" sz="2400" dirty="0"/>
          </a:p>
        </p:txBody>
      </p:sp>
      <p:graphicFrame>
        <p:nvGraphicFramePr>
          <p:cNvPr id="7" name="İçerik Yer Tutucusu 6">
            <a:extLst>
              <a:ext uri="{FF2B5EF4-FFF2-40B4-BE49-F238E27FC236}">
                <a16:creationId xmlns:a16="http://schemas.microsoft.com/office/drawing/2014/main" id="{96ECC4CE-1C40-49C1-AD62-28B7B07CE823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061787725"/>
              </p:ext>
            </p:extLst>
          </p:nvPr>
        </p:nvGraphicFramePr>
        <p:xfrm>
          <a:off x="6218238" y="1371600"/>
          <a:ext cx="5486400" cy="49355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7197311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9D18AE71-DCC3-4394-BED2-1179F967F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Running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Problem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2E426211-C68C-451A-A50D-912B336236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7679" y="1371600"/>
            <a:ext cx="4706891" cy="4935538"/>
          </a:xfrm>
        </p:spPr>
        <p:txBody>
          <a:bodyPr/>
          <a:lstStyle/>
          <a:p>
            <a:r>
              <a:rPr lang="tr-TR" sz="2400" dirty="0"/>
              <a:t>Select </a:t>
            </a:r>
            <a:r>
              <a:rPr lang="tr-TR" sz="2400" dirty="0" err="1"/>
              <a:t>the</a:t>
            </a:r>
            <a:r>
              <a:rPr lang="tr-TR" sz="2400" dirty="0"/>
              <a:t> «</a:t>
            </a:r>
            <a:r>
              <a:rPr lang="tr-TR" sz="2400" dirty="0" err="1"/>
              <a:t>adb</a:t>
            </a:r>
            <a:r>
              <a:rPr lang="tr-TR" sz="2400" dirty="0"/>
              <a:t>» </a:t>
            </a:r>
            <a:r>
              <a:rPr lang="tr-TR" sz="2400" dirty="0" err="1"/>
              <a:t>scenario</a:t>
            </a:r>
            <a:r>
              <a:rPr lang="tr-TR" sz="2400" dirty="0"/>
              <a:t> </a:t>
            </a:r>
            <a:r>
              <a:rPr lang="tr-TR" sz="2400" dirty="0" err="1"/>
              <a:t>from</a:t>
            </a:r>
            <a:r>
              <a:rPr lang="tr-TR" sz="2400" dirty="0"/>
              <a:t> «Select -&gt; </a:t>
            </a:r>
            <a:r>
              <a:rPr lang="tr-TR" sz="2400" dirty="0" err="1"/>
              <a:t>scenario</a:t>
            </a:r>
            <a:r>
              <a:rPr lang="tr-TR" sz="2400" dirty="0"/>
              <a:t> </a:t>
            </a:r>
          </a:p>
          <a:p>
            <a:r>
              <a:rPr lang="tr-TR" sz="2400" dirty="0" err="1"/>
              <a:t>Generate</a:t>
            </a:r>
            <a:r>
              <a:rPr lang="tr-TR" sz="2400" dirty="0"/>
              <a:t> </a:t>
            </a:r>
            <a:r>
              <a:rPr lang="tr-TR" sz="2400" dirty="0" err="1"/>
              <a:t>the</a:t>
            </a:r>
            <a:r>
              <a:rPr lang="tr-TR" sz="2400" dirty="0"/>
              <a:t> lineer </a:t>
            </a:r>
            <a:r>
              <a:rPr lang="tr-TR" sz="2400" dirty="0" err="1"/>
              <a:t>programming</a:t>
            </a:r>
            <a:r>
              <a:rPr lang="tr-TR" sz="2400" dirty="0"/>
              <a:t> </a:t>
            </a:r>
            <a:r>
              <a:rPr lang="tr-TR" sz="2400" dirty="0" err="1"/>
              <a:t>matrix</a:t>
            </a:r>
            <a:r>
              <a:rPr lang="tr-TR" sz="2400" dirty="0"/>
              <a:t> </a:t>
            </a:r>
            <a:r>
              <a:rPr lang="tr-TR" sz="2400" dirty="0" err="1"/>
              <a:t>from</a:t>
            </a:r>
            <a:r>
              <a:rPr lang="tr-TR" sz="2400" dirty="0"/>
              <a:t> «Run -&gt; </a:t>
            </a:r>
            <a:r>
              <a:rPr lang="tr-TR" sz="2400" dirty="0" err="1"/>
              <a:t>mxg</a:t>
            </a:r>
            <a:r>
              <a:rPr lang="tr-TR" sz="2400" dirty="0"/>
              <a:t>»</a:t>
            </a:r>
          </a:p>
          <a:p>
            <a:r>
              <a:rPr lang="tr-TR" sz="2400" dirty="0"/>
              <a:t>Run </a:t>
            </a:r>
            <a:r>
              <a:rPr lang="tr-TR" sz="2400" dirty="0" err="1"/>
              <a:t>the</a:t>
            </a:r>
            <a:r>
              <a:rPr lang="tr-TR" sz="2400" dirty="0"/>
              <a:t> </a:t>
            </a:r>
            <a:r>
              <a:rPr lang="tr-TR" sz="2400" dirty="0" err="1"/>
              <a:t>optimization</a:t>
            </a:r>
            <a:r>
              <a:rPr lang="tr-TR" sz="2400" dirty="0"/>
              <a:t> </a:t>
            </a:r>
            <a:r>
              <a:rPr lang="tr-TR" sz="2400" dirty="0" err="1"/>
              <a:t>solver</a:t>
            </a:r>
            <a:r>
              <a:rPr lang="tr-TR" sz="2400" dirty="0"/>
              <a:t> </a:t>
            </a:r>
            <a:r>
              <a:rPr lang="tr-TR" sz="2400" dirty="0" err="1"/>
              <a:t>from</a:t>
            </a:r>
            <a:r>
              <a:rPr lang="tr-TR" sz="2400" dirty="0"/>
              <a:t> «Run -&gt; </a:t>
            </a:r>
            <a:r>
              <a:rPr lang="tr-TR" sz="2400" dirty="0" err="1"/>
              <a:t>opt</a:t>
            </a:r>
            <a:r>
              <a:rPr lang="tr-TR" sz="2400" dirty="0"/>
              <a:t>»</a:t>
            </a:r>
          </a:p>
          <a:p>
            <a:r>
              <a:rPr lang="tr-TR" sz="2400" dirty="0"/>
              <a:t>Select </a:t>
            </a:r>
            <a:r>
              <a:rPr lang="tr-TR" sz="2400" dirty="0" err="1"/>
              <a:t>the</a:t>
            </a:r>
            <a:r>
              <a:rPr lang="tr-TR" sz="2400" dirty="0"/>
              <a:t> «</a:t>
            </a:r>
            <a:r>
              <a:rPr lang="tr-TR" sz="2400" dirty="0" err="1"/>
              <a:t>Results</a:t>
            </a:r>
            <a:r>
              <a:rPr lang="tr-TR" sz="2400" dirty="0"/>
              <a:t> -&gt; </a:t>
            </a:r>
            <a:r>
              <a:rPr lang="tr-TR" sz="2400" dirty="0" err="1"/>
              <a:t>interactive</a:t>
            </a:r>
            <a:r>
              <a:rPr lang="tr-TR" sz="2400" dirty="0"/>
              <a:t>» </a:t>
            </a:r>
            <a:r>
              <a:rPr lang="tr-TR" sz="2400" dirty="0" err="1"/>
              <a:t>screen</a:t>
            </a:r>
            <a:r>
              <a:rPr lang="tr-TR" sz="2400" dirty="0"/>
              <a:t> </a:t>
            </a:r>
            <a:r>
              <a:rPr lang="tr-TR" sz="2400" dirty="0" err="1"/>
              <a:t>to</a:t>
            </a:r>
            <a:r>
              <a:rPr lang="tr-TR" sz="2400" dirty="0"/>
              <a:t> </a:t>
            </a:r>
            <a:r>
              <a:rPr lang="tr-TR" sz="2400" dirty="0" err="1"/>
              <a:t>see</a:t>
            </a:r>
            <a:r>
              <a:rPr lang="tr-TR" sz="2400" dirty="0"/>
              <a:t> </a:t>
            </a:r>
            <a:r>
              <a:rPr lang="tr-TR" sz="2400" dirty="0" err="1"/>
              <a:t>the</a:t>
            </a:r>
            <a:r>
              <a:rPr lang="tr-TR" sz="2400" dirty="0"/>
              <a:t> </a:t>
            </a:r>
            <a:r>
              <a:rPr lang="tr-TR" sz="2400" dirty="0" err="1"/>
              <a:t>results</a:t>
            </a:r>
            <a:r>
              <a:rPr lang="tr-TR" sz="2400" dirty="0"/>
              <a:t> in </a:t>
            </a:r>
            <a:r>
              <a:rPr lang="tr-TR" sz="2400" dirty="0" err="1"/>
              <a:t>tables</a:t>
            </a:r>
            <a:r>
              <a:rPr lang="tr-TR" sz="2400" dirty="0"/>
              <a:t> and </a:t>
            </a:r>
            <a:r>
              <a:rPr lang="tr-TR" sz="2400" dirty="0" err="1"/>
              <a:t>graphs</a:t>
            </a:r>
            <a:r>
              <a:rPr lang="tr-TR" sz="2400" dirty="0"/>
              <a:t> </a:t>
            </a:r>
          </a:p>
          <a:p>
            <a:endParaRPr lang="tr-TR" sz="2400" dirty="0"/>
          </a:p>
        </p:txBody>
      </p:sp>
      <p:graphicFrame>
        <p:nvGraphicFramePr>
          <p:cNvPr id="7" name="Tablo 6">
            <a:extLst>
              <a:ext uri="{FF2B5EF4-FFF2-40B4-BE49-F238E27FC236}">
                <a16:creationId xmlns:a16="http://schemas.microsoft.com/office/drawing/2014/main" id="{AB06E319-DABB-47DB-B12C-0919F334CF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8775958"/>
              </p:ext>
            </p:extLst>
          </p:nvPr>
        </p:nvGraphicFramePr>
        <p:xfrm>
          <a:off x="5384829" y="4689713"/>
          <a:ext cx="6308073" cy="18288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102691">
                  <a:extLst>
                    <a:ext uri="{9D8B030D-6E8A-4147-A177-3AD203B41FA5}">
                      <a16:colId xmlns:a16="http://schemas.microsoft.com/office/drawing/2014/main" val="1168918993"/>
                    </a:ext>
                  </a:extLst>
                </a:gridCol>
                <a:gridCol w="983580">
                  <a:extLst>
                    <a:ext uri="{9D8B030D-6E8A-4147-A177-3AD203B41FA5}">
                      <a16:colId xmlns:a16="http://schemas.microsoft.com/office/drawing/2014/main" val="3179380073"/>
                    </a:ext>
                  </a:extLst>
                </a:gridCol>
                <a:gridCol w="3221802">
                  <a:extLst>
                    <a:ext uri="{9D8B030D-6E8A-4147-A177-3AD203B41FA5}">
                      <a16:colId xmlns:a16="http://schemas.microsoft.com/office/drawing/2014/main" val="1035929465"/>
                    </a:ext>
                  </a:extLst>
                </a:gridCol>
              </a:tblGrid>
              <a:tr h="274438">
                <a:tc>
                  <a:txBody>
                    <a:bodyPr/>
                    <a:lstStyle/>
                    <a:p>
                      <a:r>
                        <a:rPr lang="tr-TR" sz="1800" dirty="0" err="1"/>
                        <a:t>Rows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800" dirty="0"/>
                        <a:t>134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800" dirty="0" err="1"/>
                        <a:t>Equations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0078894"/>
                  </a:ext>
                </a:extLst>
              </a:tr>
              <a:tr h="274438">
                <a:tc>
                  <a:txBody>
                    <a:bodyPr/>
                    <a:lstStyle/>
                    <a:p>
                      <a:r>
                        <a:rPr lang="tr-TR" sz="1800" dirty="0" err="1"/>
                        <a:t>Cols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800" dirty="0"/>
                        <a:t>71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800" dirty="0" err="1"/>
                        <a:t>Variables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5597692"/>
                  </a:ext>
                </a:extLst>
              </a:tr>
              <a:tr h="340342">
                <a:tc>
                  <a:txBody>
                    <a:bodyPr/>
                    <a:lstStyle/>
                    <a:p>
                      <a:r>
                        <a:rPr lang="tr-TR" sz="1800" dirty="0" err="1"/>
                        <a:t>Elms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800" dirty="0"/>
                        <a:t>574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800" dirty="0" err="1"/>
                        <a:t>Parameters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0005726"/>
                  </a:ext>
                </a:extLst>
              </a:tr>
              <a:tr h="274438">
                <a:tc>
                  <a:txBody>
                    <a:bodyPr/>
                    <a:lstStyle/>
                    <a:p>
                      <a:r>
                        <a:rPr lang="tr-TR" sz="1800" dirty="0" err="1"/>
                        <a:t>Rhs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800" dirty="0"/>
                        <a:t>47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800" dirty="0"/>
                        <a:t>Right </a:t>
                      </a:r>
                      <a:r>
                        <a:rPr lang="tr-TR" sz="1800" dirty="0" err="1"/>
                        <a:t>hand</a:t>
                      </a:r>
                      <a:r>
                        <a:rPr lang="tr-TR" sz="1800" dirty="0"/>
                        <a:t> </a:t>
                      </a:r>
                      <a:r>
                        <a:rPr lang="tr-TR" sz="1800" dirty="0" err="1"/>
                        <a:t>side</a:t>
                      </a:r>
                      <a:r>
                        <a:rPr lang="tr-TR" sz="1800" dirty="0"/>
                        <a:t> </a:t>
                      </a:r>
                      <a:r>
                        <a:rPr lang="tr-TR" sz="1800" dirty="0" err="1"/>
                        <a:t>constraints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0686755"/>
                  </a:ext>
                </a:extLst>
              </a:tr>
              <a:tr h="274438">
                <a:tc>
                  <a:txBody>
                    <a:bodyPr/>
                    <a:lstStyle/>
                    <a:p>
                      <a:r>
                        <a:rPr lang="tr-TR" sz="1800" dirty="0" err="1"/>
                        <a:t>Bnds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800" dirty="0"/>
                        <a:t>5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800" dirty="0" err="1"/>
                        <a:t>Constant</a:t>
                      </a:r>
                      <a:r>
                        <a:rPr lang="tr-TR" sz="1800" dirty="0"/>
                        <a:t> </a:t>
                      </a:r>
                      <a:r>
                        <a:rPr lang="tr-TR" sz="1800" dirty="0" err="1"/>
                        <a:t>bounds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3214721"/>
                  </a:ext>
                </a:extLst>
              </a:tr>
            </a:tbl>
          </a:graphicData>
        </a:graphic>
      </p:graphicFrame>
      <p:pic>
        <p:nvPicPr>
          <p:cNvPr id="8" name="İçerik Yer Tutucusu 7">
            <a:extLst>
              <a:ext uri="{FF2B5EF4-FFF2-40B4-BE49-F238E27FC236}">
                <a16:creationId xmlns:a16="http://schemas.microsoft.com/office/drawing/2014/main" id="{E84BA6A9-36A0-468B-890C-67166AB0F21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384828" y="1215054"/>
            <a:ext cx="6308073" cy="3474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542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10762821-B38A-4594-AE2C-857404F0C1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Visualization</a:t>
            </a:r>
            <a:r>
              <a:rPr lang="tr-TR" dirty="0"/>
              <a:t> of </a:t>
            </a:r>
            <a:r>
              <a:rPr lang="tr-TR" dirty="0" err="1"/>
              <a:t>Results</a:t>
            </a:r>
            <a:endParaRPr lang="tr-TR" dirty="0"/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69FE3D5F-2FFE-49AB-B0F4-7C96B96DA1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tr-TR" dirty="0" err="1"/>
              <a:t>Secondary</a:t>
            </a:r>
            <a:r>
              <a:rPr lang="tr-TR" dirty="0"/>
              <a:t> </a:t>
            </a:r>
            <a:r>
              <a:rPr lang="tr-TR" dirty="0" err="1"/>
              <a:t>Electricity</a:t>
            </a:r>
            <a:endParaRPr lang="tr-TR" dirty="0"/>
          </a:p>
        </p:txBody>
      </p:sp>
      <p:sp>
        <p:nvSpPr>
          <p:cNvPr id="5" name="Metin Yer Tutucusu 4">
            <a:extLst>
              <a:ext uri="{FF2B5EF4-FFF2-40B4-BE49-F238E27FC236}">
                <a16:creationId xmlns:a16="http://schemas.microsoft.com/office/drawing/2014/main" id="{F362CAB0-CD04-4941-841D-8AEFF897858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tr-TR" dirty="0"/>
              <a:t>Total </a:t>
            </a:r>
            <a:r>
              <a:rPr lang="tr-TR" dirty="0" err="1"/>
              <a:t>installed</a:t>
            </a:r>
            <a:r>
              <a:rPr lang="tr-TR" dirty="0"/>
              <a:t> </a:t>
            </a:r>
            <a:r>
              <a:rPr lang="tr-TR" dirty="0" err="1"/>
              <a:t>capacity</a:t>
            </a:r>
            <a:endParaRPr lang="tr-TR" dirty="0"/>
          </a:p>
        </p:txBody>
      </p:sp>
      <p:graphicFrame>
        <p:nvGraphicFramePr>
          <p:cNvPr id="17" name="İçerik Yer Tutucusu 16">
            <a:extLst>
              <a:ext uri="{FF2B5EF4-FFF2-40B4-BE49-F238E27FC236}">
                <a16:creationId xmlns:a16="http://schemas.microsoft.com/office/drawing/2014/main" id="{528D25EA-3E46-4619-9783-B06A925DA188}"/>
              </a:ext>
            </a:extLst>
          </p:cNvPr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1458451478"/>
              </p:ext>
            </p:extLst>
          </p:nvPr>
        </p:nvGraphicFramePr>
        <p:xfrm>
          <a:off x="6218238" y="2103438"/>
          <a:ext cx="5486400" cy="42052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4" name="İçerik Yer Tutucusu 13">
            <a:extLst>
              <a:ext uri="{FF2B5EF4-FFF2-40B4-BE49-F238E27FC236}">
                <a16:creationId xmlns:a16="http://schemas.microsoft.com/office/drawing/2014/main" id="{43FE57F4-B4F5-4809-9066-7BB5B73156BF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711601781"/>
              </p:ext>
            </p:extLst>
          </p:nvPr>
        </p:nvGraphicFramePr>
        <p:xfrm>
          <a:off x="487363" y="2103438"/>
          <a:ext cx="5486400" cy="42052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35093519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EB835178-2F02-4183-A925-FCFF995C83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Electricity</a:t>
            </a:r>
            <a:r>
              <a:rPr lang="tr-TR" dirty="0"/>
              <a:t> </a:t>
            </a:r>
            <a:r>
              <a:rPr lang="tr-TR" dirty="0" err="1"/>
              <a:t>Demand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53E068B7-E959-4DCE-A43F-D1745AE3E4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7679" y="1371600"/>
            <a:ext cx="4331456" cy="4935538"/>
          </a:xfrm>
        </p:spPr>
        <p:txBody>
          <a:bodyPr/>
          <a:lstStyle/>
          <a:p>
            <a:r>
              <a:rPr lang="tr-TR" sz="2400" dirty="0" err="1"/>
              <a:t>Electricity</a:t>
            </a:r>
            <a:r>
              <a:rPr lang="tr-TR" sz="2400" dirty="0"/>
              <a:t> </a:t>
            </a:r>
            <a:r>
              <a:rPr lang="tr-TR" sz="2400" dirty="0" err="1"/>
              <a:t>demand</a:t>
            </a:r>
            <a:r>
              <a:rPr lang="tr-TR" sz="2400" dirty="0"/>
              <a:t>, </a:t>
            </a:r>
            <a:r>
              <a:rPr lang="tr-TR" sz="2400" dirty="0" err="1"/>
              <a:t>without</a:t>
            </a:r>
            <a:r>
              <a:rPr lang="tr-TR" sz="2400" dirty="0"/>
              <a:t> </a:t>
            </a:r>
            <a:r>
              <a:rPr lang="tr-TR" sz="2400" dirty="0" err="1"/>
              <a:t>significant</a:t>
            </a:r>
            <a:r>
              <a:rPr lang="tr-TR" sz="2400" dirty="0"/>
              <a:t> </a:t>
            </a:r>
            <a:r>
              <a:rPr lang="tr-TR" sz="2400" dirty="0" err="1"/>
              <a:t>storage</a:t>
            </a:r>
            <a:r>
              <a:rPr lang="tr-TR" sz="2400" dirty="0"/>
              <a:t> </a:t>
            </a:r>
            <a:r>
              <a:rPr lang="tr-TR" sz="2400" dirty="0" err="1"/>
              <a:t>capability</a:t>
            </a:r>
            <a:r>
              <a:rPr lang="tr-TR" sz="2400" dirty="0"/>
              <a:t>, </a:t>
            </a:r>
            <a:r>
              <a:rPr lang="tr-TR" sz="2400" dirty="0" err="1"/>
              <a:t>changes</a:t>
            </a:r>
            <a:r>
              <a:rPr lang="tr-TR" sz="2400" dirty="0"/>
              <a:t> </a:t>
            </a:r>
            <a:r>
              <a:rPr lang="tr-TR" sz="2400" dirty="0" err="1"/>
              <a:t>significantly</a:t>
            </a:r>
            <a:r>
              <a:rPr lang="tr-TR" sz="2400" dirty="0"/>
              <a:t> </a:t>
            </a:r>
            <a:r>
              <a:rPr lang="tr-TR" sz="2400" dirty="0" err="1"/>
              <a:t>between</a:t>
            </a:r>
            <a:r>
              <a:rPr lang="tr-TR" sz="2400" dirty="0"/>
              <a:t> </a:t>
            </a:r>
            <a:r>
              <a:rPr lang="tr-TR" sz="2400" dirty="0" err="1"/>
              <a:t>seasons</a:t>
            </a:r>
            <a:r>
              <a:rPr lang="tr-TR" sz="2400" dirty="0"/>
              <a:t> (</a:t>
            </a:r>
            <a:r>
              <a:rPr lang="tr-TR" sz="2400" dirty="0" err="1"/>
              <a:t>summer</a:t>
            </a:r>
            <a:r>
              <a:rPr lang="tr-TR" sz="2400" dirty="0"/>
              <a:t> </a:t>
            </a:r>
            <a:r>
              <a:rPr lang="tr-TR" sz="2400" dirty="0" err="1"/>
              <a:t>or</a:t>
            </a:r>
            <a:r>
              <a:rPr lang="tr-TR" sz="2400" dirty="0"/>
              <a:t> </a:t>
            </a:r>
            <a:r>
              <a:rPr lang="tr-TR" sz="2400" dirty="0" err="1"/>
              <a:t>winter</a:t>
            </a:r>
            <a:r>
              <a:rPr lang="tr-TR" sz="2400" dirty="0"/>
              <a:t>), </a:t>
            </a:r>
            <a:r>
              <a:rPr lang="tr-TR" sz="2400" dirty="0" err="1"/>
              <a:t>days</a:t>
            </a:r>
            <a:r>
              <a:rPr lang="tr-TR" sz="2400" dirty="0"/>
              <a:t> (</a:t>
            </a:r>
            <a:r>
              <a:rPr lang="tr-TR" sz="2400" dirty="0" err="1"/>
              <a:t>workday</a:t>
            </a:r>
            <a:r>
              <a:rPr lang="tr-TR" sz="2400" dirty="0"/>
              <a:t> </a:t>
            </a:r>
            <a:r>
              <a:rPr lang="tr-TR" sz="2400" dirty="0" err="1"/>
              <a:t>or</a:t>
            </a:r>
            <a:r>
              <a:rPr lang="tr-TR" sz="2400" dirty="0"/>
              <a:t> </a:t>
            </a:r>
            <a:r>
              <a:rPr lang="tr-TR" sz="2400" dirty="0" err="1"/>
              <a:t>weekend</a:t>
            </a:r>
            <a:r>
              <a:rPr lang="tr-TR" sz="2400" dirty="0"/>
              <a:t>) and </a:t>
            </a:r>
            <a:r>
              <a:rPr lang="tr-TR" sz="2400" dirty="0" err="1"/>
              <a:t>hours</a:t>
            </a:r>
            <a:r>
              <a:rPr lang="tr-TR" sz="2400" dirty="0"/>
              <a:t> (</a:t>
            </a:r>
            <a:r>
              <a:rPr lang="tr-TR" sz="2400" dirty="0" err="1"/>
              <a:t>work</a:t>
            </a:r>
            <a:r>
              <a:rPr lang="tr-TR" sz="2400" dirty="0"/>
              <a:t> </a:t>
            </a:r>
            <a:r>
              <a:rPr lang="tr-TR" sz="2400" dirty="0" err="1"/>
              <a:t>or</a:t>
            </a:r>
            <a:r>
              <a:rPr lang="tr-TR" sz="2400" dirty="0"/>
              <a:t> rest </a:t>
            </a:r>
            <a:r>
              <a:rPr lang="tr-TR" sz="2400" dirty="0" err="1"/>
              <a:t>hour</a:t>
            </a:r>
            <a:r>
              <a:rPr lang="tr-TR" sz="2400" dirty="0"/>
              <a:t>)</a:t>
            </a:r>
          </a:p>
          <a:p>
            <a:r>
              <a:rPr lang="tr-TR" sz="2400" dirty="0" err="1"/>
              <a:t>The</a:t>
            </a:r>
            <a:r>
              <a:rPr lang="tr-TR" sz="2400" dirty="0"/>
              <a:t> </a:t>
            </a:r>
            <a:r>
              <a:rPr lang="tr-TR" sz="2400" dirty="0" err="1"/>
              <a:t>electricity</a:t>
            </a:r>
            <a:r>
              <a:rPr lang="tr-TR" sz="2400" dirty="0"/>
              <a:t> </a:t>
            </a:r>
            <a:r>
              <a:rPr lang="tr-TR" sz="2400" dirty="0" err="1"/>
              <a:t>grid</a:t>
            </a:r>
            <a:r>
              <a:rPr lang="tr-TR" sz="2400" dirty="0"/>
              <a:t> </a:t>
            </a:r>
            <a:r>
              <a:rPr lang="tr-TR" sz="2400" dirty="0" err="1"/>
              <a:t>operator</a:t>
            </a:r>
            <a:r>
              <a:rPr lang="tr-TR" sz="2400" dirty="0"/>
              <a:t> </a:t>
            </a:r>
            <a:r>
              <a:rPr lang="tr-TR" sz="2400" dirty="0" err="1"/>
              <a:t>should</a:t>
            </a:r>
            <a:r>
              <a:rPr lang="tr-TR" sz="2400" dirty="0"/>
              <a:t> </a:t>
            </a:r>
            <a:r>
              <a:rPr lang="tr-TR" sz="2400" dirty="0" err="1"/>
              <a:t>balance</a:t>
            </a:r>
            <a:r>
              <a:rPr lang="tr-TR" sz="2400" dirty="0"/>
              <a:t> </a:t>
            </a:r>
            <a:r>
              <a:rPr lang="tr-TR" sz="2400" dirty="0" err="1"/>
              <a:t>the</a:t>
            </a:r>
            <a:r>
              <a:rPr lang="tr-TR" sz="2400" dirty="0"/>
              <a:t> </a:t>
            </a:r>
            <a:r>
              <a:rPr lang="tr-TR" sz="2400" dirty="0" err="1"/>
              <a:t>electricity</a:t>
            </a:r>
            <a:r>
              <a:rPr lang="tr-TR" sz="2400" dirty="0"/>
              <a:t> </a:t>
            </a:r>
            <a:r>
              <a:rPr lang="tr-TR" sz="2400" dirty="0" err="1"/>
              <a:t>supply</a:t>
            </a:r>
            <a:r>
              <a:rPr lang="tr-TR" sz="2400" dirty="0"/>
              <a:t> and </a:t>
            </a:r>
            <a:r>
              <a:rPr lang="tr-TR" sz="2400" dirty="0" err="1"/>
              <a:t>demand</a:t>
            </a:r>
            <a:r>
              <a:rPr lang="tr-TR" sz="2400" dirty="0"/>
              <a:t> at </a:t>
            </a:r>
            <a:r>
              <a:rPr lang="tr-TR" sz="2400" dirty="0" err="1"/>
              <a:t>all</a:t>
            </a:r>
            <a:r>
              <a:rPr lang="tr-TR" sz="2400" dirty="0"/>
              <a:t> </a:t>
            </a:r>
            <a:r>
              <a:rPr lang="tr-TR" sz="2400" dirty="0" err="1"/>
              <a:t>times</a:t>
            </a:r>
            <a:endParaRPr lang="tr-TR" sz="2400" dirty="0"/>
          </a:p>
          <a:p>
            <a:r>
              <a:rPr lang="tr-TR" sz="2400" dirty="0" err="1"/>
              <a:t>The</a:t>
            </a:r>
            <a:r>
              <a:rPr lang="tr-TR" sz="2400" dirty="0"/>
              <a:t> </a:t>
            </a:r>
            <a:r>
              <a:rPr lang="tr-TR" sz="2400" dirty="0" err="1"/>
              <a:t>day-ahead</a:t>
            </a:r>
            <a:r>
              <a:rPr lang="tr-TR" sz="2400" dirty="0"/>
              <a:t> and </a:t>
            </a:r>
            <a:r>
              <a:rPr lang="tr-TR" sz="2400" dirty="0" err="1"/>
              <a:t>intra-day</a:t>
            </a:r>
            <a:r>
              <a:rPr lang="tr-TR" sz="2400" dirty="0"/>
              <a:t> </a:t>
            </a:r>
            <a:r>
              <a:rPr lang="tr-TR" sz="2400" dirty="0" err="1"/>
              <a:t>markets</a:t>
            </a:r>
            <a:r>
              <a:rPr lang="tr-TR" sz="2400" dirty="0"/>
              <a:t> </a:t>
            </a:r>
            <a:r>
              <a:rPr lang="tr-TR" sz="2400" dirty="0" err="1"/>
              <a:t>generates</a:t>
            </a:r>
            <a:r>
              <a:rPr lang="tr-TR" sz="2400" dirty="0"/>
              <a:t> </a:t>
            </a:r>
            <a:r>
              <a:rPr lang="tr-TR" sz="2400" dirty="0" err="1"/>
              <a:t>the</a:t>
            </a:r>
            <a:r>
              <a:rPr lang="tr-TR" sz="2400" dirty="0"/>
              <a:t> market </a:t>
            </a:r>
            <a:r>
              <a:rPr lang="tr-TR" sz="2400" dirty="0" err="1"/>
              <a:t>exchange</a:t>
            </a:r>
            <a:r>
              <a:rPr lang="tr-TR" sz="2400" dirty="0"/>
              <a:t> </a:t>
            </a:r>
            <a:r>
              <a:rPr lang="tr-TR" sz="2400" dirty="0" err="1"/>
              <a:t>prices</a:t>
            </a:r>
            <a:endParaRPr lang="tr-TR" sz="2400" dirty="0"/>
          </a:p>
        </p:txBody>
      </p:sp>
      <p:graphicFrame>
        <p:nvGraphicFramePr>
          <p:cNvPr id="7" name="İçerik Yer Tutucusu 6">
            <a:extLst>
              <a:ext uri="{FF2B5EF4-FFF2-40B4-BE49-F238E27FC236}">
                <a16:creationId xmlns:a16="http://schemas.microsoft.com/office/drawing/2014/main" id="{5EEBCB2F-AAB8-4C13-8110-F4C3658D436A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669042074"/>
              </p:ext>
            </p:extLst>
          </p:nvPr>
        </p:nvGraphicFramePr>
        <p:xfrm>
          <a:off x="6218238" y="1371600"/>
          <a:ext cx="5486400" cy="49355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9" name="Resim 8">
            <a:extLst>
              <a:ext uri="{FF2B5EF4-FFF2-40B4-BE49-F238E27FC236}">
                <a16:creationId xmlns:a16="http://schemas.microsoft.com/office/drawing/2014/main" id="{59C7E6BD-4966-4C79-9CD0-406D651031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9135" y="1282527"/>
            <a:ext cx="7372865" cy="4941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958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B16E5E9C-B47A-4CDA-BB22-8003B3C6D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Electricity</a:t>
            </a:r>
            <a:r>
              <a:rPr lang="tr-TR" dirty="0"/>
              <a:t> </a:t>
            </a:r>
            <a:r>
              <a:rPr lang="tr-TR" dirty="0" err="1"/>
              <a:t>Demand</a:t>
            </a:r>
            <a:endParaRPr lang="tr-TR" dirty="0"/>
          </a:p>
        </p:txBody>
      </p:sp>
      <p:pic>
        <p:nvPicPr>
          <p:cNvPr id="5" name="İçerik Yer Tutucusu 7">
            <a:extLst>
              <a:ext uri="{FF2B5EF4-FFF2-40B4-BE49-F238E27FC236}">
                <a16:creationId xmlns:a16="http://schemas.microsoft.com/office/drawing/2014/main" id="{F8F2BF3A-D4D8-42A1-B24E-2033F8913B0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363" y="2134032"/>
            <a:ext cx="5486400" cy="3410673"/>
          </a:xfrm>
        </p:spPr>
      </p:pic>
      <p:pic>
        <p:nvPicPr>
          <p:cNvPr id="6" name="İçerik Yer Tutucusu 9">
            <a:extLst>
              <a:ext uri="{FF2B5EF4-FFF2-40B4-BE49-F238E27FC236}">
                <a16:creationId xmlns:a16="http://schemas.microsoft.com/office/drawing/2014/main" id="{6F7AA315-0837-4882-B7B8-C5350A46357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8238" y="2134032"/>
            <a:ext cx="5486400" cy="3410673"/>
          </a:xfrm>
        </p:spPr>
      </p:pic>
    </p:spTree>
    <p:extLst>
      <p:ext uri="{BB962C8B-B14F-4D97-AF65-F5344CB8AC3E}">
        <p14:creationId xmlns:p14="http://schemas.microsoft.com/office/powerpoint/2010/main" val="4758739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D15C7892-815F-442D-8BA8-D5C979669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Load</a:t>
            </a:r>
            <a:r>
              <a:rPr lang="tr-TR" dirty="0"/>
              <a:t> </a:t>
            </a:r>
            <a:r>
              <a:rPr lang="tr-TR" dirty="0" err="1"/>
              <a:t>Regions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823CD7F2-4327-403A-904C-8503271262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7678" y="1371600"/>
            <a:ext cx="4899867" cy="4935538"/>
          </a:xfrm>
        </p:spPr>
        <p:txBody>
          <a:bodyPr/>
          <a:lstStyle/>
          <a:p>
            <a:r>
              <a:rPr lang="tr-TR" sz="2400" dirty="0"/>
              <a:t>Restore </a:t>
            </a:r>
            <a:r>
              <a:rPr lang="tr-TR" sz="2400" dirty="0" err="1"/>
              <a:t>the</a:t>
            </a:r>
            <a:r>
              <a:rPr lang="tr-TR" sz="2400" dirty="0"/>
              <a:t> </a:t>
            </a:r>
            <a:r>
              <a:rPr lang="tr-TR" sz="2400" dirty="0" err="1"/>
              <a:t>simple</a:t>
            </a:r>
            <a:r>
              <a:rPr lang="tr-TR" sz="2400" dirty="0"/>
              <a:t> </a:t>
            </a:r>
            <a:r>
              <a:rPr lang="tr-TR" sz="2400" dirty="0" err="1"/>
              <a:t>energy</a:t>
            </a:r>
            <a:r>
              <a:rPr lang="tr-TR" sz="2400" dirty="0"/>
              <a:t> </a:t>
            </a:r>
            <a:r>
              <a:rPr lang="tr-TR" sz="2400" dirty="0" err="1"/>
              <a:t>supply</a:t>
            </a:r>
            <a:r>
              <a:rPr lang="tr-TR" sz="2400" dirty="0"/>
              <a:t> model </a:t>
            </a:r>
            <a:r>
              <a:rPr lang="tr-TR" sz="2400" dirty="0" err="1"/>
              <a:t>with</a:t>
            </a:r>
            <a:r>
              <a:rPr lang="tr-TR" sz="2400" dirty="0"/>
              <a:t> </a:t>
            </a:r>
            <a:r>
              <a:rPr lang="tr-TR" sz="2400" dirty="0" err="1"/>
              <a:t>load</a:t>
            </a:r>
            <a:r>
              <a:rPr lang="tr-TR" sz="2400" dirty="0"/>
              <a:t> </a:t>
            </a:r>
            <a:r>
              <a:rPr lang="tr-TR" sz="2400" dirty="0" err="1"/>
              <a:t>regions</a:t>
            </a:r>
            <a:r>
              <a:rPr lang="tr-TR" sz="2400" dirty="0"/>
              <a:t> </a:t>
            </a:r>
            <a:r>
              <a:rPr lang="tr-TR" sz="2400" dirty="0" err="1"/>
              <a:t>from</a:t>
            </a:r>
            <a:r>
              <a:rPr lang="tr-TR" sz="2400" dirty="0"/>
              <a:t> «</a:t>
            </a:r>
            <a:r>
              <a:rPr lang="tr-TR" sz="2400" dirty="0" err="1"/>
              <a:t>Cases</a:t>
            </a:r>
            <a:r>
              <a:rPr lang="tr-TR" sz="2400" dirty="0"/>
              <a:t> –&gt; Restore -&gt; DEMO_CASE2»</a:t>
            </a:r>
          </a:p>
          <a:p>
            <a:r>
              <a:rPr lang="tr-TR" sz="2400" dirty="0"/>
              <a:t>Open </a:t>
            </a:r>
            <a:r>
              <a:rPr lang="tr-TR" sz="2400" dirty="0" err="1"/>
              <a:t>the</a:t>
            </a:r>
            <a:r>
              <a:rPr lang="tr-TR" sz="2400" dirty="0"/>
              <a:t> model </a:t>
            </a:r>
            <a:r>
              <a:rPr lang="tr-TR" sz="2400" dirty="0" err="1"/>
              <a:t>from</a:t>
            </a:r>
            <a:r>
              <a:rPr lang="tr-TR" sz="2400" dirty="0"/>
              <a:t> «</a:t>
            </a:r>
            <a:r>
              <a:rPr lang="tr-TR" sz="2400" dirty="0" err="1"/>
              <a:t>Cases</a:t>
            </a:r>
            <a:r>
              <a:rPr lang="tr-TR" sz="2400" dirty="0"/>
              <a:t> –&gt; Open -&gt; DEMO_CASE2»</a:t>
            </a:r>
          </a:p>
          <a:p>
            <a:r>
              <a:rPr lang="tr-TR" sz="2400" dirty="0" err="1"/>
              <a:t>Check</a:t>
            </a:r>
            <a:r>
              <a:rPr lang="tr-TR" sz="2400" dirty="0"/>
              <a:t> </a:t>
            </a:r>
            <a:r>
              <a:rPr lang="tr-TR" sz="2400" dirty="0" err="1"/>
              <a:t>the</a:t>
            </a:r>
            <a:r>
              <a:rPr lang="tr-TR" sz="2400" dirty="0"/>
              <a:t> </a:t>
            </a:r>
            <a:r>
              <a:rPr lang="tr-TR" sz="2400" dirty="0" err="1"/>
              <a:t>application</a:t>
            </a:r>
            <a:r>
              <a:rPr lang="tr-TR" sz="2400" dirty="0"/>
              <a:t> </a:t>
            </a:r>
            <a:r>
              <a:rPr lang="tr-TR" sz="2400" dirty="0" err="1"/>
              <a:t>database</a:t>
            </a:r>
            <a:r>
              <a:rPr lang="tr-TR" sz="2400" dirty="0"/>
              <a:t> </a:t>
            </a:r>
            <a:r>
              <a:rPr lang="tr-TR" sz="2400" dirty="0" err="1"/>
              <a:t>from</a:t>
            </a:r>
            <a:r>
              <a:rPr lang="tr-TR" sz="2400" dirty="0"/>
              <a:t> «</a:t>
            </a:r>
            <a:r>
              <a:rPr lang="tr-TR" sz="2400" dirty="0" err="1"/>
              <a:t>Edit</a:t>
            </a:r>
            <a:r>
              <a:rPr lang="tr-TR" sz="2400" dirty="0"/>
              <a:t> -&gt; </a:t>
            </a:r>
            <a:r>
              <a:rPr lang="tr-TR" sz="2400" dirty="0" err="1"/>
              <a:t>application</a:t>
            </a:r>
            <a:r>
              <a:rPr lang="tr-TR" sz="2400" dirty="0"/>
              <a:t> </a:t>
            </a:r>
            <a:r>
              <a:rPr lang="tr-TR" sz="2400" dirty="0" err="1"/>
              <a:t>db</a:t>
            </a:r>
            <a:r>
              <a:rPr lang="tr-TR" sz="2400" dirty="0"/>
              <a:t>» </a:t>
            </a:r>
            <a:r>
              <a:rPr lang="tr-TR" sz="2400" dirty="0" err="1"/>
              <a:t>for</a:t>
            </a:r>
            <a:r>
              <a:rPr lang="tr-TR" sz="2400" dirty="0"/>
              <a:t> </a:t>
            </a:r>
            <a:r>
              <a:rPr lang="tr-TR" sz="2400" dirty="0" err="1"/>
              <a:t>the</a:t>
            </a:r>
            <a:r>
              <a:rPr lang="tr-TR" sz="2400" dirty="0"/>
              <a:t> </a:t>
            </a:r>
            <a:r>
              <a:rPr lang="tr-TR" sz="2400" dirty="0" err="1"/>
              <a:t>definiton</a:t>
            </a:r>
            <a:r>
              <a:rPr lang="tr-TR" sz="2400" dirty="0"/>
              <a:t> of </a:t>
            </a:r>
            <a:r>
              <a:rPr lang="tr-TR" sz="2400" dirty="0" err="1"/>
              <a:t>variables</a:t>
            </a:r>
            <a:r>
              <a:rPr lang="tr-TR" sz="2400" dirty="0"/>
              <a:t>, </a:t>
            </a:r>
            <a:r>
              <a:rPr lang="tr-TR" sz="2400" dirty="0" err="1"/>
              <a:t>technologies</a:t>
            </a:r>
            <a:r>
              <a:rPr lang="tr-TR" sz="2400" dirty="0"/>
              <a:t> and </a:t>
            </a:r>
            <a:r>
              <a:rPr lang="tr-TR" sz="2400" dirty="0" err="1"/>
              <a:t>parameters</a:t>
            </a:r>
            <a:endParaRPr lang="tr-TR" sz="2400" dirty="0"/>
          </a:p>
          <a:p>
            <a:r>
              <a:rPr lang="tr-TR" sz="2400" dirty="0" err="1"/>
              <a:t>The</a:t>
            </a:r>
            <a:r>
              <a:rPr lang="tr-TR" sz="2400" dirty="0"/>
              <a:t> </a:t>
            </a:r>
            <a:r>
              <a:rPr lang="tr-TR" sz="2400" dirty="0" err="1"/>
              <a:t>seasons</a:t>
            </a:r>
            <a:r>
              <a:rPr lang="tr-TR" sz="2400" dirty="0"/>
              <a:t> </a:t>
            </a:r>
            <a:r>
              <a:rPr lang="tr-TR" sz="2400" dirty="0" err="1"/>
              <a:t>are</a:t>
            </a:r>
            <a:r>
              <a:rPr lang="tr-TR" sz="2400" dirty="0"/>
              <a:t> </a:t>
            </a:r>
            <a:r>
              <a:rPr lang="tr-TR" sz="2400" dirty="0" err="1"/>
              <a:t>winter</a:t>
            </a:r>
            <a:r>
              <a:rPr lang="tr-TR" sz="2400" dirty="0"/>
              <a:t>, </a:t>
            </a:r>
            <a:r>
              <a:rPr lang="tr-TR" sz="2400" dirty="0" err="1"/>
              <a:t>summer</a:t>
            </a:r>
            <a:r>
              <a:rPr lang="tr-TR" sz="2400" dirty="0"/>
              <a:t> and </a:t>
            </a:r>
            <a:r>
              <a:rPr lang="tr-TR" sz="2400" dirty="0" err="1"/>
              <a:t>autumn</a:t>
            </a:r>
            <a:r>
              <a:rPr lang="tr-TR" sz="2400" dirty="0"/>
              <a:t> </a:t>
            </a:r>
            <a:r>
              <a:rPr lang="tr-TR" sz="2400" dirty="0" err="1"/>
              <a:t>with</a:t>
            </a:r>
            <a:r>
              <a:rPr lang="tr-TR" sz="2400" dirty="0"/>
              <a:t> </a:t>
            </a:r>
            <a:r>
              <a:rPr lang="tr-TR" sz="2400" dirty="0" err="1"/>
              <a:t>workdays</a:t>
            </a:r>
            <a:r>
              <a:rPr lang="tr-TR" sz="2400" dirty="0"/>
              <a:t> </a:t>
            </a:r>
            <a:r>
              <a:rPr lang="tr-TR" sz="2400" dirty="0" err="1"/>
              <a:t>seperated</a:t>
            </a:r>
            <a:r>
              <a:rPr lang="tr-TR" sz="2400" dirty="0"/>
              <a:t> </a:t>
            </a:r>
            <a:r>
              <a:rPr lang="tr-TR" sz="2400" dirty="0" err="1"/>
              <a:t>to</a:t>
            </a:r>
            <a:r>
              <a:rPr lang="tr-TR" sz="2400" dirty="0"/>
              <a:t> </a:t>
            </a:r>
            <a:r>
              <a:rPr lang="tr-TR" sz="2400" dirty="0" err="1"/>
              <a:t>three</a:t>
            </a:r>
            <a:r>
              <a:rPr lang="tr-TR" sz="2400" dirty="0"/>
              <a:t> and </a:t>
            </a:r>
            <a:r>
              <a:rPr lang="tr-TR" sz="2400" dirty="0" err="1"/>
              <a:t>holidays</a:t>
            </a:r>
            <a:r>
              <a:rPr lang="tr-TR" sz="2400" dirty="0"/>
              <a:t> </a:t>
            </a:r>
            <a:r>
              <a:rPr lang="tr-TR" sz="2400" dirty="0" err="1"/>
              <a:t>seperated</a:t>
            </a:r>
            <a:r>
              <a:rPr lang="tr-TR" sz="2400" dirty="0"/>
              <a:t> </a:t>
            </a:r>
            <a:r>
              <a:rPr lang="tr-TR" sz="2400" dirty="0" err="1"/>
              <a:t>to</a:t>
            </a:r>
            <a:r>
              <a:rPr lang="tr-TR" sz="2400" dirty="0"/>
              <a:t> </a:t>
            </a:r>
            <a:r>
              <a:rPr lang="tr-TR" sz="2400" dirty="0" err="1"/>
              <a:t>two</a:t>
            </a:r>
            <a:r>
              <a:rPr lang="tr-TR" sz="2400" dirty="0"/>
              <a:t> </a:t>
            </a:r>
            <a:r>
              <a:rPr lang="tr-TR" sz="2400" dirty="0" err="1"/>
              <a:t>parts</a:t>
            </a:r>
            <a:endParaRPr lang="tr-TR" sz="2400" dirty="0"/>
          </a:p>
          <a:p>
            <a:endParaRPr lang="tr-TR" sz="2400" dirty="0"/>
          </a:p>
          <a:p>
            <a:endParaRPr lang="tr-TR" sz="2400" dirty="0"/>
          </a:p>
        </p:txBody>
      </p:sp>
      <p:pic>
        <p:nvPicPr>
          <p:cNvPr id="9" name="İçerik Yer Tutucusu 8">
            <a:extLst>
              <a:ext uri="{FF2B5EF4-FFF2-40B4-BE49-F238E27FC236}">
                <a16:creationId xmlns:a16="http://schemas.microsoft.com/office/drawing/2014/main" id="{3A71A6AE-B763-483B-A617-F10908EF6B8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576213" y="1410510"/>
            <a:ext cx="6331975" cy="4036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7020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FFC0B395-ED86-425E-9275-B3F563014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Demand</a:t>
            </a:r>
            <a:r>
              <a:rPr lang="tr-TR" dirty="0"/>
              <a:t> </a:t>
            </a:r>
            <a:r>
              <a:rPr lang="tr-TR" dirty="0" err="1"/>
              <a:t>Load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DBCBC103-A22F-4E51-974A-7E71EC0EE7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7679" y="1371600"/>
            <a:ext cx="4504451" cy="4935538"/>
          </a:xfrm>
        </p:spPr>
        <p:txBody>
          <a:bodyPr/>
          <a:lstStyle/>
          <a:p>
            <a:r>
              <a:rPr lang="tr-TR" sz="2400" dirty="0"/>
              <a:t>Select </a:t>
            </a:r>
            <a:r>
              <a:rPr lang="tr-TR" sz="2400" dirty="0" err="1"/>
              <a:t>the</a:t>
            </a:r>
            <a:r>
              <a:rPr lang="tr-TR" sz="2400" dirty="0"/>
              <a:t> </a:t>
            </a:r>
            <a:r>
              <a:rPr lang="tr-TR" sz="2400" dirty="0" err="1"/>
              <a:t>load</a:t>
            </a:r>
            <a:r>
              <a:rPr lang="tr-TR" sz="2400" dirty="0"/>
              <a:t> </a:t>
            </a:r>
            <a:r>
              <a:rPr lang="tr-TR" sz="2400" dirty="0" err="1"/>
              <a:t>curve</a:t>
            </a:r>
            <a:r>
              <a:rPr lang="tr-TR" sz="2400" dirty="0"/>
              <a:t> </a:t>
            </a:r>
            <a:r>
              <a:rPr lang="tr-TR" sz="2400" dirty="0" err="1"/>
              <a:t>for</a:t>
            </a:r>
            <a:r>
              <a:rPr lang="tr-TR" sz="2400" dirty="0"/>
              <a:t> final </a:t>
            </a:r>
            <a:r>
              <a:rPr lang="tr-TR" sz="2400" dirty="0" err="1"/>
              <a:t>electricity</a:t>
            </a:r>
            <a:r>
              <a:rPr lang="tr-TR" sz="2400" dirty="0"/>
              <a:t> </a:t>
            </a:r>
            <a:r>
              <a:rPr lang="tr-TR" sz="2400" dirty="0" err="1"/>
              <a:t>from</a:t>
            </a:r>
            <a:r>
              <a:rPr lang="tr-TR" sz="2400" dirty="0"/>
              <a:t> «</a:t>
            </a:r>
            <a:r>
              <a:rPr lang="tr-TR" sz="2400" dirty="0" err="1"/>
              <a:t>Demand</a:t>
            </a:r>
            <a:r>
              <a:rPr lang="tr-TR" sz="2400" dirty="0"/>
              <a:t>»</a:t>
            </a:r>
          </a:p>
          <a:p>
            <a:r>
              <a:rPr lang="tr-TR" sz="2400" dirty="0"/>
              <a:t>Final </a:t>
            </a:r>
            <a:r>
              <a:rPr lang="tr-TR" sz="2400" dirty="0" err="1"/>
              <a:t>electricity</a:t>
            </a:r>
            <a:r>
              <a:rPr lang="tr-TR" sz="2400" dirty="0"/>
              <a:t> </a:t>
            </a:r>
            <a:r>
              <a:rPr lang="tr-TR" sz="2400" dirty="0" err="1"/>
              <a:t>demand</a:t>
            </a:r>
            <a:r>
              <a:rPr lang="tr-TR" sz="2400" dirty="0"/>
              <a:t> </a:t>
            </a:r>
            <a:r>
              <a:rPr lang="tr-TR" sz="2400" dirty="0" err="1"/>
              <a:t>load</a:t>
            </a:r>
            <a:r>
              <a:rPr lang="tr-TR" sz="2400" dirty="0"/>
              <a:t> </a:t>
            </a:r>
            <a:r>
              <a:rPr lang="tr-TR" sz="2400" dirty="0" err="1"/>
              <a:t>changes</a:t>
            </a:r>
            <a:r>
              <a:rPr lang="tr-TR" sz="2400" dirty="0"/>
              <a:t> </a:t>
            </a:r>
            <a:r>
              <a:rPr lang="tr-TR" sz="2400" dirty="0" err="1"/>
              <a:t>both</a:t>
            </a:r>
            <a:r>
              <a:rPr lang="tr-TR" sz="2400" dirty="0"/>
              <a:t> </a:t>
            </a:r>
            <a:r>
              <a:rPr lang="tr-TR" sz="2400" dirty="0" err="1"/>
              <a:t>seasonally</a:t>
            </a:r>
            <a:r>
              <a:rPr lang="tr-TR" sz="2400" dirty="0"/>
              <a:t> and </a:t>
            </a:r>
            <a:r>
              <a:rPr lang="tr-TR" sz="2400" dirty="0" err="1"/>
              <a:t>hourly</a:t>
            </a:r>
            <a:r>
              <a:rPr lang="tr-TR" sz="2400" dirty="0"/>
              <a:t> </a:t>
            </a:r>
            <a:r>
              <a:rPr lang="tr-TR" sz="2400" dirty="0" err="1"/>
              <a:t>with</a:t>
            </a:r>
            <a:r>
              <a:rPr lang="tr-TR" sz="2400" dirty="0"/>
              <a:t> a </a:t>
            </a:r>
            <a:r>
              <a:rPr lang="tr-TR" sz="2400" dirty="0" err="1"/>
              <a:t>yearly</a:t>
            </a:r>
            <a:r>
              <a:rPr lang="tr-TR" sz="2400" dirty="0"/>
              <a:t> </a:t>
            </a:r>
            <a:r>
              <a:rPr lang="tr-TR" sz="2400" dirty="0" err="1"/>
              <a:t>load</a:t>
            </a:r>
            <a:r>
              <a:rPr lang="tr-TR" sz="2400" dirty="0"/>
              <a:t> </a:t>
            </a:r>
            <a:r>
              <a:rPr lang="tr-TR" sz="2400" dirty="0" err="1"/>
              <a:t>factor</a:t>
            </a:r>
            <a:r>
              <a:rPr lang="tr-TR" sz="2400" dirty="0"/>
              <a:t> of 0.5 </a:t>
            </a:r>
          </a:p>
          <a:p>
            <a:r>
              <a:rPr lang="tr-TR" sz="2400" dirty="0" err="1"/>
              <a:t>We</a:t>
            </a:r>
            <a:r>
              <a:rPr lang="tr-TR" sz="2400" dirty="0"/>
              <a:t> </a:t>
            </a:r>
            <a:r>
              <a:rPr lang="tr-TR" sz="2400" dirty="0" err="1"/>
              <a:t>expect</a:t>
            </a:r>
            <a:r>
              <a:rPr lang="tr-TR" sz="2400" dirty="0"/>
              <a:t> </a:t>
            </a:r>
            <a:r>
              <a:rPr lang="tr-TR" sz="2400" dirty="0" err="1"/>
              <a:t>the</a:t>
            </a:r>
            <a:r>
              <a:rPr lang="tr-TR" sz="2400" dirty="0"/>
              <a:t> </a:t>
            </a:r>
            <a:r>
              <a:rPr lang="tr-TR" sz="2400" dirty="0" err="1"/>
              <a:t>optimization</a:t>
            </a:r>
            <a:r>
              <a:rPr lang="tr-TR" sz="2400" dirty="0"/>
              <a:t> </a:t>
            </a:r>
            <a:r>
              <a:rPr lang="tr-TR" sz="2400" dirty="0" err="1"/>
              <a:t>solver</a:t>
            </a:r>
            <a:r>
              <a:rPr lang="tr-TR" sz="2400" dirty="0"/>
              <a:t> </a:t>
            </a:r>
            <a:r>
              <a:rPr lang="tr-TR" sz="2400" dirty="0" err="1"/>
              <a:t>to</a:t>
            </a:r>
            <a:r>
              <a:rPr lang="tr-TR" sz="2400" dirty="0"/>
              <a:t> </a:t>
            </a:r>
            <a:r>
              <a:rPr lang="tr-TR" sz="2400" dirty="0" err="1"/>
              <a:t>select</a:t>
            </a:r>
            <a:r>
              <a:rPr lang="tr-TR" sz="2400" dirty="0"/>
              <a:t> </a:t>
            </a:r>
            <a:r>
              <a:rPr lang="tr-TR" sz="2400" dirty="0" err="1"/>
              <a:t>the</a:t>
            </a:r>
            <a:r>
              <a:rPr lang="tr-TR" sz="2400" dirty="0"/>
              <a:t>:</a:t>
            </a:r>
          </a:p>
          <a:p>
            <a:pPr lvl="1"/>
            <a:r>
              <a:rPr lang="tr-TR" sz="2400" dirty="0" err="1"/>
              <a:t>Low</a:t>
            </a:r>
            <a:r>
              <a:rPr lang="tr-TR" sz="2400" dirty="0"/>
              <a:t> </a:t>
            </a:r>
            <a:r>
              <a:rPr lang="tr-TR" sz="2400" dirty="0" err="1"/>
              <a:t>capital</a:t>
            </a:r>
            <a:r>
              <a:rPr lang="tr-TR" sz="2400" dirty="0"/>
              <a:t> and </a:t>
            </a:r>
            <a:r>
              <a:rPr lang="tr-TR" sz="2400" dirty="0" err="1"/>
              <a:t>high</a:t>
            </a:r>
            <a:r>
              <a:rPr lang="tr-TR" sz="2400" dirty="0"/>
              <a:t> </a:t>
            </a:r>
            <a:r>
              <a:rPr lang="tr-TR" sz="2400" dirty="0" err="1"/>
              <a:t>operation</a:t>
            </a:r>
            <a:r>
              <a:rPr lang="tr-TR" sz="2400" dirty="0"/>
              <a:t> </a:t>
            </a:r>
            <a:r>
              <a:rPr lang="tr-TR" sz="2400" dirty="0" err="1"/>
              <a:t>cost</a:t>
            </a:r>
            <a:r>
              <a:rPr lang="tr-TR" sz="2400" dirty="0"/>
              <a:t> </a:t>
            </a:r>
            <a:r>
              <a:rPr lang="tr-TR" sz="2400" dirty="0" err="1"/>
              <a:t>technology</a:t>
            </a:r>
            <a:r>
              <a:rPr lang="tr-TR" sz="2400" dirty="0"/>
              <a:t> </a:t>
            </a:r>
            <a:r>
              <a:rPr lang="tr-TR" sz="2400" dirty="0" err="1"/>
              <a:t>for</a:t>
            </a:r>
            <a:r>
              <a:rPr lang="tr-TR" sz="2400" dirty="0"/>
              <a:t> </a:t>
            </a:r>
            <a:r>
              <a:rPr lang="tr-TR" sz="2400" dirty="0" err="1"/>
              <a:t>peak</a:t>
            </a:r>
            <a:r>
              <a:rPr lang="tr-TR" sz="2400" dirty="0"/>
              <a:t> </a:t>
            </a:r>
            <a:r>
              <a:rPr lang="tr-TR" sz="2400" dirty="0" err="1"/>
              <a:t>load</a:t>
            </a:r>
            <a:r>
              <a:rPr lang="tr-TR" sz="2400" dirty="0"/>
              <a:t> </a:t>
            </a:r>
            <a:r>
              <a:rPr lang="tr-TR" sz="2400" dirty="0" err="1"/>
              <a:t>electricity</a:t>
            </a:r>
            <a:endParaRPr lang="tr-TR" sz="2400" dirty="0"/>
          </a:p>
          <a:p>
            <a:pPr lvl="1"/>
            <a:r>
              <a:rPr lang="tr-TR" sz="2400" dirty="0"/>
              <a:t>High </a:t>
            </a:r>
            <a:r>
              <a:rPr lang="tr-TR" sz="2400" dirty="0" err="1"/>
              <a:t>capital</a:t>
            </a:r>
            <a:r>
              <a:rPr lang="tr-TR" sz="2400" dirty="0"/>
              <a:t> and </a:t>
            </a:r>
            <a:r>
              <a:rPr lang="tr-TR" sz="2400" dirty="0" err="1"/>
              <a:t>low</a:t>
            </a:r>
            <a:r>
              <a:rPr lang="tr-TR" sz="2400" dirty="0"/>
              <a:t> </a:t>
            </a:r>
            <a:r>
              <a:rPr lang="tr-TR" sz="2400" dirty="0" err="1"/>
              <a:t>operation</a:t>
            </a:r>
            <a:r>
              <a:rPr lang="tr-TR" sz="2400" dirty="0"/>
              <a:t> </a:t>
            </a:r>
            <a:r>
              <a:rPr lang="tr-TR" sz="2400" dirty="0" err="1"/>
              <a:t>cost</a:t>
            </a:r>
            <a:r>
              <a:rPr lang="tr-TR" sz="2400" dirty="0"/>
              <a:t> </a:t>
            </a:r>
            <a:r>
              <a:rPr lang="tr-TR" sz="2400" dirty="0" err="1"/>
              <a:t>technology</a:t>
            </a:r>
            <a:r>
              <a:rPr lang="tr-TR" sz="2400" dirty="0"/>
              <a:t> </a:t>
            </a:r>
            <a:r>
              <a:rPr lang="tr-TR" sz="2400" dirty="0" err="1"/>
              <a:t>for</a:t>
            </a:r>
            <a:r>
              <a:rPr lang="tr-TR" sz="2400" dirty="0"/>
              <a:t> </a:t>
            </a:r>
            <a:r>
              <a:rPr lang="tr-TR" sz="2400" dirty="0" err="1"/>
              <a:t>base</a:t>
            </a:r>
            <a:r>
              <a:rPr lang="tr-TR" sz="2400" dirty="0"/>
              <a:t> </a:t>
            </a:r>
            <a:r>
              <a:rPr lang="tr-TR" sz="2400" dirty="0" err="1"/>
              <a:t>load</a:t>
            </a:r>
            <a:r>
              <a:rPr lang="tr-TR" sz="2400" dirty="0"/>
              <a:t> </a:t>
            </a:r>
            <a:r>
              <a:rPr lang="tr-TR" sz="2400" dirty="0" err="1"/>
              <a:t>electricity</a:t>
            </a:r>
            <a:endParaRPr lang="tr-TR" sz="2400" dirty="0"/>
          </a:p>
        </p:txBody>
      </p:sp>
      <p:graphicFrame>
        <p:nvGraphicFramePr>
          <p:cNvPr id="6" name="Tablo 5">
            <a:extLst>
              <a:ext uri="{FF2B5EF4-FFF2-40B4-BE49-F238E27FC236}">
                <a16:creationId xmlns:a16="http://schemas.microsoft.com/office/drawing/2014/main" id="{C576B910-B24C-4767-924A-F136FFDE73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8887528"/>
              </p:ext>
            </p:extLst>
          </p:nvPr>
        </p:nvGraphicFramePr>
        <p:xfrm>
          <a:off x="5384829" y="4689713"/>
          <a:ext cx="6308073" cy="18288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102691">
                  <a:extLst>
                    <a:ext uri="{9D8B030D-6E8A-4147-A177-3AD203B41FA5}">
                      <a16:colId xmlns:a16="http://schemas.microsoft.com/office/drawing/2014/main" val="1168918993"/>
                    </a:ext>
                  </a:extLst>
                </a:gridCol>
                <a:gridCol w="983580">
                  <a:extLst>
                    <a:ext uri="{9D8B030D-6E8A-4147-A177-3AD203B41FA5}">
                      <a16:colId xmlns:a16="http://schemas.microsoft.com/office/drawing/2014/main" val="3179380073"/>
                    </a:ext>
                  </a:extLst>
                </a:gridCol>
                <a:gridCol w="3221802">
                  <a:extLst>
                    <a:ext uri="{9D8B030D-6E8A-4147-A177-3AD203B41FA5}">
                      <a16:colId xmlns:a16="http://schemas.microsoft.com/office/drawing/2014/main" val="1035929465"/>
                    </a:ext>
                  </a:extLst>
                </a:gridCol>
              </a:tblGrid>
              <a:tr h="274438">
                <a:tc>
                  <a:txBody>
                    <a:bodyPr/>
                    <a:lstStyle/>
                    <a:p>
                      <a:r>
                        <a:rPr lang="tr-TR" sz="1800" dirty="0" err="1"/>
                        <a:t>Rows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800" dirty="0"/>
                        <a:t>334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800" dirty="0" err="1"/>
                        <a:t>Equations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0078894"/>
                  </a:ext>
                </a:extLst>
              </a:tr>
              <a:tr h="274438">
                <a:tc>
                  <a:txBody>
                    <a:bodyPr/>
                    <a:lstStyle/>
                    <a:p>
                      <a:r>
                        <a:rPr lang="tr-TR" sz="1800" dirty="0" err="1"/>
                        <a:t>Cols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800" dirty="0"/>
                        <a:t>191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800" dirty="0" err="1"/>
                        <a:t>Variables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5597692"/>
                  </a:ext>
                </a:extLst>
              </a:tr>
              <a:tr h="340342">
                <a:tc>
                  <a:txBody>
                    <a:bodyPr/>
                    <a:lstStyle/>
                    <a:p>
                      <a:r>
                        <a:rPr lang="tr-TR" sz="1800" dirty="0" err="1"/>
                        <a:t>Elms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800" dirty="0"/>
                        <a:t>2254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800" dirty="0" err="1"/>
                        <a:t>Parameters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0005726"/>
                  </a:ext>
                </a:extLst>
              </a:tr>
              <a:tr h="274438">
                <a:tc>
                  <a:txBody>
                    <a:bodyPr/>
                    <a:lstStyle/>
                    <a:p>
                      <a:r>
                        <a:rPr lang="tr-TR" sz="1800" dirty="0" err="1"/>
                        <a:t>Rhs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800" dirty="0"/>
                        <a:t>147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800" dirty="0"/>
                        <a:t>Right </a:t>
                      </a:r>
                      <a:r>
                        <a:rPr lang="tr-TR" sz="1800" dirty="0" err="1"/>
                        <a:t>hand</a:t>
                      </a:r>
                      <a:r>
                        <a:rPr lang="tr-TR" sz="1800" dirty="0"/>
                        <a:t> </a:t>
                      </a:r>
                      <a:r>
                        <a:rPr lang="tr-TR" sz="1800" dirty="0" err="1"/>
                        <a:t>side</a:t>
                      </a:r>
                      <a:r>
                        <a:rPr lang="tr-TR" sz="1800" dirty="0"/>
                        <a:t> </a:t>
                      </a:r>
                      <a:r>
                        <a:rPr lang="tr-TR" sz="1800" dirty="0" err="1"/>
                        <a:t>constraints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0686755"/>
                  </a:ext>
                </a:extLst>
              </a:tr>
              <a:tr h="274438">
                <a:tc>
                  <a:txBody>
                    <a:bodyPr/>
                    <a:lstStyle/>
                    <a:p>
                      <a:r>
                        <a:rPr lang="tr-TR" sz="1800" dirty="0" err="1"/>
                        <a:t>Bnds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800" dirty="0"/>
                        <a:t>5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800" dirty="0" err="1"/>
                        <a:t>Constant</a:t>
                      </a:r>
                      <a:r>
                        <a:rPr lang="tr-TR" sz="1800" dirty="0"/>
                        <a:t> </a:t>
                      </a:r>
                      <a:r>
                        <a:rPr lang="tr-TR" sz="1800" dirty="0" err="1"/>
                        <a:t>bounds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3214721"/>
                  </a:ext>
                </a:extLst>
              </a:tr>
            </a:tbl>
          </a:graphicData>
        </a:graphic>
      </p:graphicFrame>
      <p:pic>
        <p:nvPicPr>
          <p:cNvPr id="9" name="İçerik Yer Tutucusu 8">
            <a:extLst>
              <a:ext uri="{FF2B5EF4-FFF2-40B4-BE49-F238E27FC236}">
                <a16:creationId xmlns:a16="http://schemas.microsoft.com/office/drawing/2014/main" id="{0CA69A6B-18B3-488C-BB7E-70A6B151D15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384828" y="653645"/>
            <a:ext cx="6308073" cy="4036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149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10762821-B38A-4594-AE2C-857404F0C1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Visualization</a:t>
            </a:r>
            <a:r>
              <a:rPr lang="tr-TR" dirty="0"/>
              <a:t> of </a:t>
            </a:r>
            <a:r>
              <a:rPr lang="tr-TR" dirty="0" err="1"/>
              <a:t>Results</a:t>
            </a:r>
            <a:endParaRPr lang="tr-TR" dirty="0"/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69FE3D5F-2FFE-49AB-B0F4-7C96B96DA1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tr-TR" dirty="0" err="1"/>
              <a:t>Secondary</a:t>
            </a:r>
            <a:r>
              <a:rPr lang="tr-TR" dirty="0"/>
              <a:t> </a:t>
            </a:r>
            <a:r>
              <a:rPr lang="tr-TR" dirty="0" err="1"/>
              <a:t>Electricity</a:t>
            </a:r>
            <a:endParaRPr lang="tr-TR" dirty="0"/>
          </a:p>
        </p:txBody>
      </p:sp>
      <p:sp>
        <p:nvSpPr>
          <p:cNvPr id="5" name="Metin Yer Tutucusu 4">
            <a:extLst>
              <a:ext uri="{FF2B5EF4-FFF2-40B4-BE49-F238E27FC236}">
                <a16:creationId xmlns:a16="http://schemas.microsoft.com/office/drawing/2014/main" id="{F362CAB0-CD04-4941-841D-8AEFF897858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tr-TR" dirty="0"/>
              <a:t>Total </a:t>
            </a:r>
            <a:r>
              <a:rPr lang="tr-TR" dirty="0" err="1"/>
              <a:t>installed</a:t>
            </a:r>
            <a:r>
              <a:rPr lang="tr-TR" dirty="0"/>
              <a:t> </a:t>
            </a:r>
            <a:r>
              <a:rPr lang="tr-TR" dirty="0" err="1"/>
              <a:t>capacity</a:t>
            </a:r>
            <a:endParaRPr lang="tr-TR" dirty="0"/>
          </a:p>
        </p:txBody>
      </p:sp>
      <p:graphicFrame>
        <p:nvGraphicFramePr>
          <p:cNvPr id="17" name="İçerik Yer Tutucusu 16">
            <a:extLst>
              <a:ext uri="{FF2B5EF4-FFF2-40B4-BE49-F238E27FC236}">
                <a16:creationId xmlns:a16="http://schemas.microsoft.com/office/drawing/2014/main" id="{528D25EA-3E46-4619-9783-B06A925DA188}"/>
              </a:ext>
            </a:extLst>
          </p:cNvPr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498296003"/>
              </p:ext>
            </p:extLst>
          </p:nvPr>
        </p:nvGraphicFramePr>
        <p:xfrm>
          <a:off x="6218238" y="2103438"/>
          <a:ext cx="5486400" cy="42052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4" name="İçerik Yer Tutucusu 13">
            <a:extLst>
              <a:ext uri="{FF2B5EF4-FFF2-40B4-BE49-F238E27FC236}">
                <a16:creationId xmlns:a16="http://schemas.microsoft.com/office/drawing/2014/main" id="{43FE57F4-B4F5-4809-9066-7BB5B73156BF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035147138"/>
              </p:ext>
            </p:extLst>
          </p:nvPr>
        </p:nvGraphicFramePr>
        <p:xfrm>
          <a:off x="487363" y="2103438"/>
          <a:ext cx="5486400" cy="42052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20468198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2BBEF40E-5F79-41E0-A425-5C83DD159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Time </a:t>
            </a:r>
            <a:r>
              <a:rPr lang="tr-TR" dirty="0" err="1"/>
              <a:t>Horizon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922ECE0C-865A-4498-A447-000BFA2A183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7679" y="1371600"/>
            <a:ext cx="4979266" cy="4935538"/>
          </a:xfrm>
        </p:spPr>
        <p:txBody>
          <a:bodyPr/>
          <a:lstStyle/>
          <a:p>
            <a:r>
              <a:rPr lang="tr-TR" sz="2400" dirty="0" err="1"/>
              <a:t>The</a:t>
            </a:r>
            <a:r>
              <a:rPr lang="tr-TR" sz="2400" dirty="0"/>
              <a:t> time </a:t>
            </a:r>
            <a:r>
              <a:rPr lang="tr-TR" sz="2400" dirty="0" err="1"/>
              <a:t>horizons</a:t>
            </a:r>
            <a:r>
              <a:rPr lang="tr-TR" sz="2400" dirty="0"/>
              <a:t> of </a:t>
            </a:r>
            <a:r>
              <a:rPr lang="tr-TR" sz="2400" dirty="0" err="1"/>
              <a:t>energy</a:t>
            </a:r>
            <a:r>
              <a:rPr lang="tr-TR" sz="2400" dirty="0"/>
              <a:t> </a:t>
            </a:r>
            <a:r>
              <a:rPr lang="tr-TR" sz="2400" dirty="0" err="1"/>
              <a:t>system</a:t>
            </a:r>
            <a:r>
              <a:rPr lang="tr-TR" sz="2400" dirty="0"/>
              <a:t> </a:t>
            </a:r>
            <a:r>
              <a:rPr lang="tr-TR" sz="2400" dirty="0" err="1"/>
              <a:t>models</a:t>
            </a:r>
            <a:r>
              <a:rPr lang="tr-TR" sz="2400" dirty="0"/>
              <a:t> can be </a:t>
            </a:r>
            <a:r>
              <a:rPr lang="tr-TR" sz="2400" dirty="0" err="1"/>
              <a:t>fixed</a:t>
            </a:r>
            <a:r>
              <a:rPr lang="tr-TR" sz="2400" dirty="0"/>
              <a:t> </a:t>
            </a:r>
            <a:r>
              <a:rPr lang="tr-TR" sz="2400" dirty="0" err="1"/>
              <a:t>or</a:t>
            </a:r>
            <a:r>
              <a:rPr lang="tr-TR" sz="2400" dirty="0"/>
              <a:t> </a:t>
            </a:r>
            <a:r>
              <a:rPr lang="tr-TR" sz="2400" dirty="0" err="1"/>
              <a:t>flexible</a:t>
            </a:r>
            <a:endParaRPr lang="tr-TR" sz="2400" dirty="0"/>
          </a:p>
          <a:p>
            <a:r>
              <a:rPr lang="tr-TR" sz="2400" dirty="0"/>
              <a:t>2050 is </a:t>
            </a:r>
            <a:r>
              <a:rPr lang="tr-TR" sz="2400" dirty="0" err="1"/>
              <a:t>one</a:t>
            </a:r>
            <a:r>
              <a:rPr lang="tr-TR" sz="2400" dirty="0"/>
              <a:t> of </a:t>
            </a:r>
            <a:r>
              <a:rPr lang="tr-TR" sz="2400" dirty="0" err="1"/>
              <a:t>the</a:t>
            </a:r>
            <a:r>
              <a:rPr lang="tr-TR" sz="2400" dirty="0"/>
              <a:t> </a:t>
            </a:r>
            <a:r>
              <a:rPr lang="tr-TR" sz="2400" dirty="0" err="1"/>
              <a:t>most</a:t>
            </a:r>
            <a:r>
              <a:rPr lang="tr-TR" sz="2400" dirty="0"/>
              <a:t> </a:t>
            </a:r>
            <a:r>
              <a:rPr lang="tr-TR" sz="2400" dirty="0" err="1"/>
              <a:t>important</a:t>
            </a:r>
            <a:r>
              <a:rPr lang="tr-TR" sz="2400" dirty="0"/>
              <a:t> </a:t>
            </a:r>
            <a:r>
              <a:rPr lang="tr-TR" sz="2400" dirty="0" err="1"/>
              <a:t>targets</a:t>
            </a:r>
            <a:r>
              <a:rPr lang="tr-TR" sz="2400" dirty="0"/>
              <a:t> of </a:t>
            </a:r>
            <a:r>
              <a:rPr lang="tr-TR" sz="2400" dirty="0" err="1"/>
              <a:t>the</a:t>
            </a:r>
            <a:r>
              <a:rPr lang="tr-TR" sz="2400" dirty="0"/>
              <a:t> Paris </a:t>
            </a:r>
            <a:r>
              <a:rPr lang="tr-TR" sz="2400" dirty="0" err="1"/>
              <a:t>Agreement</a:t>
            </a:r>
            <a:endParaRPr lang="tr-TR" sz="2400" dirty="0"/>
          </a:p>
          <a:p>
            <a:r>
              <a:rPr lang="tr-TR" sz="2400" dirty="0"/>
              <a:t>MESSAGE </a:t>
            </a:r>
            <a:r>
              <a:rPr lang="tr-TR" sz="2400" dirty="0" err="1"/>
              <a:t>implements</a:t>
            </a:r>
            <a:r>
              <a:rPr lang="tr-TR" sz="2400" dirty="0"/>
              <a:t> a </a:t>
            </a:r>
            <a:r>
              <a:rPr lang="tr-TR" sz="2400" dirty="0" err="1"/>
              <a:t>perfect-foresight</a:t>
            </a:r>
            <a:r>
              <a:rPr lang="tr-TR" sz="2400" dirty="0"/>
              <a:t> </a:t>
            </a:r>
            <a:r>
              <a:rPr lang="tr-TR" sz="2400" dirty="0" err="1"/>
              <a:t>approach</a:t>
            </a:r>
            <a:r>
              <a:rPr lang="tr-TR" sz="2400" dirty="0"/>
              <a:t> </a:t>
            </a:r>
            <a:r>
              <a:rPr lang="tr-TR" sz="2400" dirty="0" err="1"/>
              <a:t>with</a:t>
            </a:r>
            <a:r>
              <a:rPr lang="tr-TR" sz="2400" dirty="0"/>
              <a:t> </a:t>
            </a:r>
            <a:r>
              <a:rPr lang="tr-TR" sz="2400" dirty="0" err="1"/>
              <a:t>decisions</a:t>
            </a:r>
            <a:r>
              <a:rPr lang="tr-TR" sz="2400" dirty="0"/>
              <a:t> </a:t>
            </a:r>
            <a:r>
              <a:rPr lang="tr-TR" sz="2400" dirty="0" err="1"/>
              <a:t>made</a:t>
            </a:r>
            <a:r>
              <a:rPr lang="tr-TR" sz="2400" dirty="0"/>
              <a:t> </a:t>
            </a:r>
            <a:r>
              <a:rPr lang="tr-TR" sz="2400" dirty="0" err="1"/>
              <a:t>considering</a:t>
            </a:r>
            <a:r>
              <a:rPr lang="tr-TR" sz="2400" dirty="0"/>
              <a:t> </a:t>
            </a:r>
            <a:r>
              <a:rPr lang="tr-TR" sz="2400" dirty="0" err="1"/>
              <a:t>the</a:t>
            </a:r>
            <a:r>
              <a:rPr lang="tr-TR" sz="2400" dirty="0"/>
              <a:t> </a:t>
            </a:r>
            <a:r>
              <a:rPr lang="tr-TR" sz="2400" dirty="0" err="1"/>
              <a:t>complete</a:t>
            </a:r>
            <a:r>
              <a:rPr lang="tr-TR" sz="2400" dirty="0"/>
              <a:t> time </a:t>
            </a:r>
            <a:r>
              <a:rPr lang="tr-TR" sz="2400" dirty="0" err="1"/>
              <a:t>horizon</a:t>
            </a:r>
            <a:endParaRPr lang="tr-TR" sz="2400" dirty="0"/>
          </a:p>
          <a:p>
            <a:r>
              <a:rPr lang="tr-TR" sz="2400" dirty="0" err="1"/>
              <a:t>Economic</a:t>
            </a:r>
            <a:r>
              <a:rPr lang="tr-TR" sz="2400" dirty="0"/>
              <a:t> </a:t>
            </a:r>
            <a:r>
              <a:rPr lang="tr-TR" sz="2400" dirty="0" err="1"/>
              <a:t>decisions</a:t>
            </a:r>
            <a:r>
              <a:rPr lang="tr-TR" sz="2400" dirty="0"/>
              <a:t> </a:t>
            </a:r>
            <a:r>
              <a:rPr lang="tr-TR" sz="2400" dirty="0" err="1"/>
              <a:t>are</a:t>
            </a:r>
            <a:r>
              <a:rPr lang="tr-TR" sz="2400" dirty="0"/>
              <a:t> </a:t>
            </a:r>
            <a:r>
              <a:rPr lang="tr-TR" sz="2400" dirty="0" err="1"/>
              <a:t>more</a:t>
            </a:r>
            <a:r>
              <a:rPr lang="tr-TR" sz="2400" dirty="0"/>
              <a:t> </a:t>
            </a:r>
            <a:r>
              <a:rPr lang="tr-TR" sz="2400" dirty="0" err="1"/>
              <a:t>short-sighted</a:t>
            </a:r>
            <a:r>
              <a:rPr lang="tr-TR" sz="2400" dirty="0"/>
              <a:t> </a:t>
            </a:r>
            <a:r>
              <a:rPr lang="tr-TR" sz="2400" dirty="0" err="1"/>
              <a:t>which</a:t>
            </a:r>
            <a:r>
              <a:rPr lang="tr-TR" sz="2400" dirty="0"/>
              <a:t> can be </a:t>
            </a:r>
            <a:r>
              <a:rPr lang="tr-TR" sz="2400" dirty="0" err="1"/>
              <a:t>modeled</a:t>
            </a:r>
            <a:r>
              <a:rPr lang="tr-TR" sz="2400" dirty="0"/>
              <a:t> </a:t>
            </a:r>
            <a:r>
              <a:rPr lang="tr-TR" sz="2400" dirty="0" err="1"/>
              <a:t>using</a:t>
            </a:r>
            <a:r>
              <a:rPr lang="tr-TR" sz="2400" dirty="0"/>
              <a:t> a </a:t>
            </a:r>
            <a:r>
              <a:rPr lang="tr-TR" sz="2400" dirty="0" err="1"/>
              <a:t>myopic-foresight</a:t>
            </a:r>
            <a:r>
              <a:rPr lang="tr-TR" sz="2400" dirty="0"/>
              <a:t> </a:t>
            </a:r>
            <a:r>
              <a:rPr lang="tr-TR" sz="2400" dirty="0" err="1"/>
              <a:t>approach</a:t>
            </a:r>
            <a:endParaRPr lang="tr-TR" sz="2400" dirty="0"/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ACB9E3CC-DF84-41DC-9681-75A343BB7AC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615123" y="2014425"/>
            <a:ext cx="6356055" cy="2829149"/>
          </a:xfrm>
          <a:prstGeom prst="rect">
            <a:avLst/>
          </a:prstGeom>
        </p:spPr>
      </p:pic>
      <p:pic>
        <p:nvPicPr>
          <p:cNvPr id="6" name="Resim 5">
            <a:extLst>
              <a:ext uri="{FF2B5EF4-FFF2-40B4-BE49-F238E27FC236}">
                <a16:creationId xmlns:a16="http://schemas.microsoft.com/office/drawing/2014/main" id="{6CA24FDE-9722-4103-9684-FBA280DFD6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0345" y="1876638"/>
            <a:ext cx="6665609" cy="2966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42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E9155C80-3E35-411D-9C80-94201E8B7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Some</a:t>
            </a:r>
            <a:r>
              <a:rPr lang="tr-TR" dirty="0"/>
              <a:t> </a:t>
            </a:r>
            <a:r>
              <a:rPr lang="tr-TR" dirty="0" err="1"/>
              <a:t>Mathematics</a:t>
            </a:r>
            <a:endParaRPr lang="tr-TR" dirty="0"/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244728AA-387C-44B6-820C-D4127D19DC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11326" y="1910964"/>
            <a:ext cx="8169348" cy="3036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5759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BF4D0461-C859-4DAB-B3D2-CE576A8D4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Discount</a:t>
            </a:r>
            <a:r>
              <a:rPr lang="tr-TR" dirty="0"/>
              <a:t> Rate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2871C850-8B5E-47E0-A321-4FF98392F1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7679" y="1371600"/>
            <a:ext cx="5310006" cy="4935538"/>
          </a:xfrm>
        </p:spPr>
        <p:txBody>
          <a:bodyPr/>
          <a:lstStyle/>
          <a:p>
            <a:r>
              <a:rPr lang="tr-TR" sz="2400" dirty="0" err="1"/>
              <a:t>Why</a:t>
            </a:r>
            <a:r>
              <a:rPr lang="tr-TR" sz="2400" dirty="0"/>
              <a:t> </a:t>
            </a:r>
            <a:r>
              <a:rPr lang="tr-TR" sz="2400" dirty="0" err="1"/>
              <a:t>should</a:t>
            </a:r>
            <a:r>
              <a:rPr lang="tr-TR" sz="2400" dirty="0"/>
              <a:t> I </a:t>
            </a:r>
            <a:r>
              <a:rPr lang="tr-TR" sz="2400" dirty="0" err="1"/>
              <a:t>take</a:t>
            </a:r>
            <a:r>
              <a:rPr lang="tr-TR" sz="2400" dirty="0"/>
              <a:t> </a:t>
            </a:r>
            <a:r>
              <a:rPr lang="tr-TR" sz="2400" dirty="0" err="1"/>
              <a:t>the</a:t>
            </a:r>
            <a:r>
              <a:rPr lang="tr-TR" sz="2400" dirty="0"/>
              <a:t> </a:t>
            </a:r>
            <a:r>
              <a:rPr lang="tr-TR" sz="2400" dirty="0" err="1"/>
              <a:t>burden</a:t>
            </a:r>
            <a:r>
              <a:rPr lang="tr-TR" sz="2400" dirty="0"/>
              <a:t> of </a:t>
            </a:r>
            <a:r>
              <a:rPr lang="tr-TR" sz="2400" dirty="0" err="1"/>
              <a:t>spending</a:t>
            </a:r>
            <a:r>
              <a:rPr lang="tr-TR" sz="2400" dirty="0"/>
              <a:t> </a:t>
            </a:r>
            <a:r>
              <a:rPr lang="tr-TR" sz="2400" dirty="0" err="1"/>
              <a:t>today</a:t>
            </a:r>
            <a:r>
              <a:rPr lang="tr-TR" sz="2400" dirty="0"/>
              <a:t> </a:t>
            </a:r>
            <a:r>
              <a:rPr lang="tr-TR" sz="2400" dirty="0" err="1"/>
              <a:t>when</a:t>
            </a:r>
            <a:r>
              <a:rPr lang="tr-TR" sz="2400" dirty="0"/>
              <a:t> </a:t>
            </a:r>
            <a:r>
              <a:rPr lang="tr-TR" sz="2400" dirty="0" err="1"/>
              <a:t>the</a:t>
            </a:r>
            <a:r>
              <a:rPr lang="tr-TR" sz="2400" dirty="0"/>
              <a:t> </a:t>
            </a:r>
            <a:r>
              <a:rPr lang="tr-TR" sz="2400" dirty="0" err="1"/>
              <a:t>productivity</a:t>
            </a:r>
            <a:r>
              <a:rPr lang="tr-TR" sz="2400" dirty="0"/>
              <a:t> is </a:t>
            </a:r>
            <a:r>
              <a:rPr lang="tr-TR" sz="2400" dirty="0" err="1"/>
              <a:t>low</a:t>
            </a:r>
            <a:r>
              <a:rPr lang="tr-TR" sz="2400" dirty="0"/>
              <a:t> and </a:t>
            </a:r>
            <a:r>
              <a:rPr lang="tr-TR" sz="2400" dirty="0" err="1"/>
              <a:t>the</a:t>
            </a:r>
            <a:r>
              <a:rPr lang="tr-TR" sz="2400" dirty="0"/>
              <a:t> </a:t>
            </a:r>
            <a:r>
              <a:rPr lang="tr-TR" sz="2400" dirty="0" err="1"/>
              <a:t>costs</a:t>
            </a:r>
            <a:r>
              <a:rPr lang="tr-TR" sz="2400" dirty="0"/>
              <a:t> </a:t>
            </a:r>
            <a:r>
              <a:rPr lang="tr-TR" sz="2400" dirty="0" err="1"/>
              <a:t>are</a:t>
            </a:r>
            <a:r>
              <a:rPr lang="tr-TR" sz="2400" dirty="0"/>
              <a:t> </a:t>
            </a:r>
            <a:r>
              <a:rPr lang="tr-TR" sz="2400" dirty="0" err="1"/>
              <a:t>high</a:t>
            </a:r>
            <a:r>
              <a:rPr lang="tr-TR" sz="2400" dirty="0"/>
              <a:t>?</a:t>
            </a:r>
          </a:p>
          <a:p>
            <a:r>
              <a:rPr lang="tr-TR" sz="2400" dirty="0" err="1"/>
              <a:t>Why</a:t>
            </a:r>
            <a:r>
              <a:rPr lang="tr-TR" sz="2400" dirty="0"/>
              <a:t> </a:t>
            </a:r>
            <a:r>
              <a:rPr lang="tr-TR" sz="2400" dirty="0" err="1"/>
              <a:t>should</a:t>
            </a:r>
            <a:r>
              <a:rPr lang="tr-TR" sz="2400" dirty="0"/>
              <a:t> </a:t>
            </a:r>
            <a:r>
              <a:rPr lang="tr-TR" sz="2400" dirty="0" err="1"/>
              <a:t>the</a:t>
            </a:r>
            <a:r>
              <a:rPr lang="tr-TR" sz="2400" dirty="0"/>
              <a:t> </a:t>
            </a:r>
            <a:r>
              <a:rPr lang="tr-TR" sz="2400" dirty="0" err="1"/>
              <a:t>future</a:t>
            </a:r>
            <a:r>
              <a:rPr lang="tr-TR" sz="2400" dirty="0"/>
              <a:t> </a:t>
            </a:r>
            <a:r>
              <a:rPr lang="tr-TR" sz="2400" dirty="0" err="1"/>
              <a:t>generations</a:t>
            </a:r>
            <a:r>
              <a:rPr lang="tr-TR" sz="2400" dirty="0"/>
              <a:t> </a:t>
            </a:r>
            <a:r>
              <a:rPr lang="tr-TR" sz="2400" dirty="0" err="1"/>
              <a:t>take</a:t>
            </a:r>
            <a:r>
              <a:rPr lang="tr-TR" sz="2400" dirty="0"/>
              <a:t> </a:t>
            </a:r>
            <a:r>
              <a:rPr lang="tr-TR" sz="2400" dirty="0" err="1"/>
              <a:t>the</a:t>
            </a:r>
            <a:r>
              <a:rPr lang="tr-TR" sz="2400" dirty="0"/>
              <a:t> </a:t>
            </a:r>
            <a:r>
              <a:rPr lang="tr-TR" sz="2400" dirty="0" err="1"/>
              <a:t>burden</a:t>
            </a:r>
            <a:r>
              <a:rPr lang="tr-TR" sz="2400" dirty="0"/>
              <a:t> of </a:t>
            </a:r>
            <a:r>
              <a:rPr lang="tr-TR" sz="2400" dirty="0" err="1"/>
              <a:t>our</a:t>
            </a:r>
            <a:r>
              <a:rPr lang="tr-TR" sz="2400" dirty="0"/>
              <a:t> </a:t>
            </a:r>
            <a:r>
              <a:rPr lang="tr-TR" sz="2400" dirty="0" err="1"/>
              <a:t>costs</a:t>
            </a:r>
            <a:r>
              <a:rPr lang="tr-TR" sz="2400" dirty="0"/>
              <a:t> </a:t>
            </a:r>
            <a:r>
              <a:rPr lang="tr-TR" sz="2400" dirty="0" err="1"/>
              <a:t>when</a:t>
            </a:r>
            <a:r>
              <a:rPr lang="tr-TR" sz="2400" dirty="0"/>
              <a:t> </a:t>
            </a:r>
            <a:r>
              <a:rPr lang="tr-TR" sz="2400" dirty="0" err="1"/>
              <a:t>they</a:t>
            </a:r>
            <a:r>
              <a:rPr lang="tr-TR" sz="2400" dirty="0"/>
              <a:t> can be </a:t>
            </a:r>
            <a:r>
              <a:rPr lang="tr-TR" sz="2400" dirty="0" err="1"/>
              <a:t>better</a:t>
            </a:r>
            <a:r>
              <a:rPr lang="tr-TR" sz="2400" dirty="0"/>
              <a:t> </a:t>
            </a:r>
            <a:r>
              <a:rPr lang="tr-TR" sz="2400" dirty="0" err="1"/>
              <a:t>off</a:t>
            </a:r>
            <a:r>
              <a:rPr lang="tr-TR" sz="2400" dirty="0"/>
              <a:t> </a:t>
            </a:r>
            <a:r>
              <a:rPr lang="tr-TR" sz="2400" dirty="0" err="1"/>
              <a:t>without</a:t>
            </a:r>
            <a:r>
              <a:rPr lang="tr-TR" sz="2400" dirty="0"/>
              <a:t> </a:t>
            </a:r>
            <a:r>
              <a:rPr lang="tr-TR" sz="2400" dirty="0" err="1"/>
              <a:t>them</a:t>
            </a:r>
            <a:r>
              <a:rPr lang="tr-TR" sz="2400" dirty="0"/>
              <a:t>?</a:t>
            </a:r>
          </a:p>
          <a:p>
            <a:r>
              <a:rPr lang="tr-TR" sz="2400" dirty="0" err="1"/>
              <a:t>Ethical</a:t>
            </a:r>
            <a:r>
              <a:rPr lang="tr-TR" sz="2400" dirty="0"/>
              <a:t> </a:t>
            </a:r>
            <a:r>
              <a:rPr lang="tr-TR" sz="2400" dirty="0" err="1"/>
              <a:t>conflicts</a:t>
            </a:r>
            <a:r>
              <a:rPr lang="tr-TR" sz="2400" dirty="0"/>
              <a:t> </a:t>
            </a:r>
            <a:r>
              <a:rPr lang="tr-TR" sz="2400" dirty="0" err="1"/>
              <a:t>arise</a:t>
            </a:r>
            <a:r>
              <a:rPr lang="tr-TR" sz="2400" dirty="0"/>
              <a:t> in </a:t>
            </a:r>
            <a:r>
              <a:rPr lang="tr-TR" sz="2400" dirty="0" err="1"/>
              <a:t>long-term</a:t>
            </a:r>
            <a:r>
              <a:rPr lang="tr-TR" sz="2400" dirty="0"/>
              <a:t> </a:t>
            </a:r>
            <a:r>
              <a:rPr lang="tr-TR" sz="2400" dirty="0" err="1"/>
              <a:t>problems</a:t>
            </a:r>
            <a:r>
              <a:rPr lang="tr-TR" sz="2400" dirty="0"/>
              <a:t>, </a:t>
            </a:r>
            <a:r>
              <a:rPr lang="tr-TR" sz="2400" dirty="0" err="1"/>
              <a:t>such</a:t>
            </a:r>
            <a:r>
              <a:rPr lang="tr-TR" sz="2400" dirty="0"/>
              <a:t> as </a:t>
            </a:r>
            <a:r>
              <a:rPr lang="tr-TR" sz="2400" dirty="0" err="1"/>
              <a:t>climate</a:t>
            </a:r>
            <a:r>
              <a:rPr lang="tr-TR" sz="2400" dirty="0"/>
              <a:t> </a:t>
            </a:r>
            <a:r>
              <a:rPr lang="tr-TR" sz="2400" dirty="0" err="1"/>
              <a:t>change</a:t>
            </a:r>
            <a:r>
              <a:rPr lang="tr-TR" sz="2400" dirty="0"/>
              <a:t>, </a:t>
            </a:r>
            <a:r>
              <a:rPr lang="tr-TR" sz="2400" dirty="0" err="1"/>
              <a:t>biodiversity</a:t>
            </a:r>
            <a:r>
              <a:rPr lang="tr-TR" sz="2400" dirty="0"/>
              <a:t> </a:t>
            </a:r>
            <a:r>
              <a:rPr lang="tr-TR" sz="2400" dirty="0" err="1"/>
              <a:t>loss</a:t>
            </a:r>
            <a:r>
              <a:rPr lang="tr-TR" sz="2400" dirty="0"/>
              <a:t> and </a:t>
            </a:r>
            <a:r>
              <a:rPr lang="tr-TR" sz="2400" dirty="0" err="1"/>
              <a:t>nuclear</a:t>
            </a:r>
            <a:r>
              <a:rPr lang="tr-TR" sz="2400" dirty="0"/>
              <a:t> </a:t>
            </a:r>
            <a:r>
              <a:rPr lang="tr-TR" sz="2400" dirty="0" err="1"/>
              <a:t>waste</a:t>
            </a:r>
            <a:r>
              <a:rPr lang="tr-TR" sz="2400" dirty="0"/>
              <a:t> </a:t>
            </a:r>
            <a:r>
              <a:rPr lang="tr-TR" sz="2400" dirty="0" err="1"/>
              <a:t>disposal</a:t>
            </a:r>
            <a:endParaRPr lang="tr-TR" sz="2400" dirty="0"/>
          </a:p>
          <a:p>
            <a:r>
              <a:rPr lang="tr-TR" sz="2400" dirty="0" err="1"/>
              <a:t>Climate</a:t>
            </a:r>
            <a:r>
              <a:rPr lang="tr-TR" sz="2400" dirty="0"/>
              <a:t> </a:t>
            </a:r>
            <a:r>
              <a:rPr lang="tr-TR" sz="2400" dirty="0" err="1"/>
              <a:t>models</a:t>
            </a:r>
            <a:r>
              <a:rPr lang="tr-TR" sz="2400" dirty="0"/>
              <a:t> </a:t>
            </a:r>
            <a:r>
              <a:rPr lang="tr-TR" sz="2400" dirty="0" err="1"/>
              <a:t>are</a:t>
            </a:r>
            <a:r>
              <a:rPr lang="tr-TR" sz="2400" dirty="0"/>
              <a:t> </a:t>
            </a:r>
            <a:r>
              <a:rPr lang="tr-TR" sz="2400" dirty="0" err="1"/>
              <a:t>very</a:t>
            </a:r>
            <a:r>
              <a:rPr lang="tr-TR" sz="2400" dirty="0"/>
              <a:t> </a:t>
            </a:r>
            <a:r>
              <a:rPr lang="tr-TR" sz="2400" dirty="0" err="1"/>
              <a:t>sensitive</a:t>
            </a:r>
            <a:r>
              <a:rPr lang="tr-TR" sz="2400" dirty="0"/>
              <a:t> </a:t>
            </a:r>
            <a:r>
              <a:rPr lang="tr-TR" sz="2400" dirty="0" err="1"/>
              <a:t>to</a:t>
            </a:r>
            <a:r>
              <a:rPr lang="tr-TR" sz="2400" dirty="0"/>
              <a:t> </a:t>
            </a:r>
            <a:r>
              <a:rPr lang="tr-TR" sz="2400" dirty="0" err="1"/>
              <a:t>discount</a:t>
            </a:r>
            <a:r>
              <a:rPr lang="tr-TR" sz="2400" dirty="0"/>
              <a:t> </a:t>
            </a:r>
            <a:r>
              <a:rPr lang="tr-TR" sz="2400" dirty="0" err="1"/>
              <a:t>rates</a:t>
            </a:r>
            <a:r>
              <a:rPr lang="tr-TR" sz="2400" dirty="0"/>
              <a:t> and </a:t>
            </a:r>
            <a:r>
              <a:rPr lang="tr-TR" sz="2400" dirty="0" err="1"/>
              <a:t>climate</a:t>
            </a:r>
            <a:r>
              <a:rPr lang="tr-TR" sz="2400" dirty="0"/>
              <a:t> </a:t>
            </a:r>
            <a:r>
              <a:rPr lang="tr-TR" sz="2400" dirty="0" err="1"/>
              <a:t>feedbacks</a:t>
            </a:r>
            <a:endParaRPr lang="tr-TR" sz="2400" dirty="0"/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924E0993-63FE-4274-BA09-3F2636ACA91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797685" y="1728341"/>
            <a:ext cx="6135164" cy="3401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9945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329E2D9A-DF30-44EE-9E73-58E22647E6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Quiz</a:t>
            </a:r>
            <a:r>
              <a:rPr lang="tr-TR" dirty="0"/>
              <a:t> #2 (</a:t>
            </a:r>
            <a:r>
              <a:rPr lang="tr-TR" dirty="0" err="1"/>
              <a:t>Take-home</a:t>
            </a:r>
            <a:r>
              <a:rPr lang="tr-TR" dirty="0"/>
              <a:t>)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C180BA0F-155A-4160-9462-B1733E77FE7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tr-TR" sz="2400" dirty="0" err="1"/>
              <a:t>Optimization</a:t>
            </a:r>
            <a:r>
              <a:rPr lang="tr-TR" sz="2400" dirty="0"/>
              <a:t> can </a:t>
            </a:r>
            <a:r>
              <a:rPr lang="tr-TR" sz="2400" dirty="0" err="1"/>
              <a:t>achieve</a:t>
            </a:r>
            <a:r>
              <a:rPr lang="tr-TR" sz="2400" dirty="0"/>
              <a:t> </a:t>
            </a:r>
            <a:r>
              <a:rPr lang="tr-TR" sz="2400" dirty="0" err="1"/>
              <a:t>the</a:t>
            </a:r>
            <a:r>
              <a:rPr lang="tr-TR" sz="2400" dirty="0"/>
              <a:t> </a:t>
            </a:r>
            <a:r>
              <a:rPr lang="tr-TR" sz="2400" dirty="0" err="1"/>
              <a:t>pareto</a:t>
            </a:r>
            <a:r>
              <a:rPr lang="tr-TR" sz="2400" dirty="0"/>
              <a:t> optimal </a:t>
            </a:r>
            <a:r>
              <a:rPr lang="tr-TR" sz="2400" dirty="0" err="1"/>
              <a:t>solution</a:t>
            </a:r>
            <a:r>
              <a:rPr lang="tr-TR" sz="2400" dirty="0"/>
              <a:t> and </a:t>
            </a:r>
            <a:r>
              <a:rPr lang="tr-TR" sz="2400" dirty="0" err="1"/>
              <a:t>inter-generational</a:t>
            </a:r>
            <a:r>
              <a:rPr lang="tr-TR" sz="2400" dirty="0"/>
              <a:t> </a:t>
            </a:r>
            <a:r>
              <a:rPr lang="tr-TR" sz="2400" dirty="0" err="1"/>
              <a:t>equity</a:t>
            </a:r>
            <a:r>
              <a:rPr lang="tr-TR" sz="2400" dirty="0"/>
              <a:t> </a:t>
            </a:r>
            <a:r>
              <a:rPr lang="tr-TR" sz="2400" dirty="0" err="1"/>
              <a:t>for</a:t>
            </a:r>
            <a:r>
              <a:rPr lang="tr-TR" sz="2400" dirty="0"/>
              <a:t> </a:t>
            </a:r>
            <a:r>
              <a:rPr lang="tr-TR" sz="2400" dirty="0" err="1"/>
              <a:t>resource</a:t>
            </a:r>
            <a:r>
              <a:rPr lang="tr-TR" sz="2400" dirty="0"/>
              <a:t> </a:t>
            </a:r>
            <a:r>
              <a:rPr lang="tr-TR" sz="2400" dirty="0" err="1"/>
              <a:t>usage</a:t>
            </a:r>
            <a:r>
              <a:rPr lang="tr-TR" sz="2400" dirty="0"/>
              <a:t>. </a:t>
            </a:r>
          </a:p>
          <a:p>
            <a:r>
              <a:rPr lang="tr-TR" sz="2400" dirty="0"/>
              <a:t>Can </a:t>
            </a:r>
            <a:r>
              <a:rPr lang="tr-TR" sz="2400" dirty="0" err="1"/>
              <a:t>you</a:t>
            </a:r>
            <a:r>
              <a:rPr lang="tr-TR" sz="2400" dirty="0"/>
              <a:t> </a:t>
            </a:r>
            <a:r>
              <a:rPr lang="tr-TR" sz="2400" dirty="0" err="1"/>
              <a:t>briefly</a:t>
            </a:r>
            <a:r>
              <a:rPr lang="tr-TR" sz="2400" dirty="0"/>
              <a:t> </a:t>
            </a:r>
            <a:r>
              <a:rPr lang="tr-TR" sz="2400" dirty="0" err="1"/>
              <a:t>explain</a:t>
            </a:r>
            <a:r>
              <a:rPr lang="tr-TR" sz="2400" dirty="0"/>
              <a:t> an </a:t>
            </a:r>
            <a:r>
              <a:rPr lang="tr-TR" sz="2400" dirty="0" err="1"/>
              <a:t>optimization</a:t>
            </a:r>
            <a:r>
              <a:rPr lang="tr-TR" sz="2400" dirty="0"/>
              <a:t> problem in </a:t>
            </a:r>
            <a:r>
              <a:rPr lang="tr-TR" sz="2400" dirty="0" err="1"/>
              <a:t>your</a:t>
            </a:r>
            <a:r>
              <a:rPr lang="tr-TR" sz="2400" dirty="0"/>
              <a:t> </a:t>
            </a:r>
            <a:r>
              <a:rPr lang="tr-TR" sz="2400" dirty="0" err="1"/>
              <a:t>academic</a:t>
            </a:r>
            <a:r>
              <a:rPr lang="tr-TR" sz="2400" dirty="0"/>
              <a:t> </a:t>
            </a:r>
            <a:r>
              <a:rPr lang="tr-TR" sz="2400" dirty="0" err="1"/>
              <a:t>field</a:t>
            </a:r>
            <a:r>
              <a:rPr lang="tr-TR" sz="2400" dirty="0"/>
              <a:t>?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E59DEF5B-7C32-4BAA-8BB3-516CC0FCB61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tr-TR" sz="2400" dirty="0"/>
              <a:t>Open </a:t>
            </a:r>
            <a:r>
              <a:rPr lang="tr-TR" sz="2400" dirty="0" err="1"/>
              <a:t>with</a:t>
            </a:r>
            <a:r>
              <a:rPr lang="tr-TR" sz="2400" dirty="0"/>
              <a:t> </a:t>
            </a:r>
            <a:r>
              <a:rPr lang="tr-TR" sz="2400" dirty="0" err="1"/>
              <a:t>the</a:t>
            </a:r>
            <a:r>
              <a:rPr lang="tr-TR" sz="2400" dirty="0"/>
              <a:t> </a:t>
            </a:r>
            <a:r>
              <a:rPr lang="tr-TR" sz="2400" dirty="0" err="1"/>
              <a:t>take</a:t>
            </a:r>
            <a:r>
              <a:rPr lang="tr-TR" sz="2400" dirty="0"/>
              <a:t> </a:t>
            </a:r>
            <a:r>
              <a:rPr lang="tr-TR" sz="2400" dirty="0" err="1"/>
              <a:t>home</a:t>
            </a:r>
            <a:r>
              <a:rPr lang="tr-TR" sz="2400" dirty="0"/>
              <a:t> </a:t>
            </a:r>
            <a:r>
              <a:rPr lang="tr-TR" sz="2400" dirty="0" err="1"/>
              <a:t>message</a:t>
            </a:r>
            <a:r>
              <a:rPr lang="tr-TR" sz="2400" dirty="0"/>
              <a:t> (</a:t>
            </a:r>
            <a:r>
              <a:rPr lang="tr-TR" sz="2400" dirty="0" err="1"/>
              <a:t>most</a:t>
            </a:r>
            <a:r>
              <a:rPr lang="tr-TR" sz="2400" dirty="0"/>
              <a:t> </a:t>
            </a:r>
            <a:r>
              <a:rPr lang="tr-TR" sz="2400" dirty="0" err="1"/>
              <a:t>important</a:t>
            </a:r>
            <a:r>
              <a:rPr lang="tr-TR" sz="2400" dirty="0"/>
              <a:t> </a:t>
            </a:r>
            <a:r>
              <a:rPr lang="tr-TR" sz="2400" dirty="0" err="1"/>
              <a:t>thing</a:t>
            </a:r>
            <a:r>
              <a:rPr lang="tr-TR" sz="2400" dirty="0"/>
              <a:t> </a:t>
            </a:r>
            <a:r>
              <a:rPr lang="tr-TR" sz="2400" dirty="0" err="1"/>
              <a:t>to</a:t>
            </a:r>
            <a:r>
              <a:rPr lang="tr-TR" sz="2400" dirty="0"/>
              <a:t> </a:t>
            </a:r>
            <a:r>
              <a:rPr lang="tr-TR" sz="2400" dirty="0" err="1"/>
              <a:t>share</a:t>
            </a:r>
            <a:r>
              <a:rPr lang="tr-TR" sz="2400" dirty="0"/>
              <a:t>)</a:t>
            </a:r>
          </a:p>
          <a:p>
            <a:r>
              <a:rPr lang="tr-TR" sz="2400" dirty="0"/>
              <a:t>Q1: </a:t>
            </a:r>
            <a:r>
              <a:rPr lang="tr-TR" sz="2400" dirty="0" err="1"/>
              <a:t>Why</a:t>
            </a:r>
            <a:r>
              <a:rPr lang="tr-TR" sz="2400" dirty="0"/>
              <a:t> </a:t>
            </a:r>
            <a:r>
              <a:rPr lang="tr-TR" sz="2400" dirty="0" err="1"/>
              <a:t>are</a:t>
            </a:r>
            <a:r>
              <a:rPr lang="tr-TR" sz="2400" dirty="0"/>
              <a:t> </a:t>
            </a:r>
            <a:r>
              <a:rPr lang="tr-TR" sz="2400" dirty="0" err="1"/>
              <a:t>we</a:t>
            </a:r>
            <a:r>
              <a:rPr lang="tr-TR" sz="2400" dirty="0"/>
              <a:t> here?</a:t>
            </a:r>
          </a:p>
          <a:p>
            <a:r>
              <a:rPr lang="tr-TR" sz="2400" dirty="0"/>
              <a:t>Q2: </a:t>
            </a:r>
            <a:r>
              <a:rPr lang="tr-TR" sz="2400" dirty="0" err="1"/>
              <a:t>Says</a:t>
            </a:r>
            <a:r>
              <a:rPr lang="tr-TR" sz="2400" dirty="0"/>
              <a:t> </a:t>
            </a:r>
            <a:r>
              <a:rPr lang="tr-TR" sz="2400" dirty="0" err="1"/>
              <a:t>who</a:t>
            </a:r>
            <a:r>
              <a:rPr lang="tr-TR" sz="2400" dirty="0"/>
              <a:t> (</a:t>
            </a:r>
            <a:r>
              <a:rPr lang="tr-TR" sz="2400" dirty="0" err="1"/>
              <a:t>if</a:t>
            </a:r>
            <a:r>
              <a:rPr lang="tr-TR" sz="2400" dirty="0"/>
              <a:t> </a:t>
            </a:r>
            <a:r>
              <a:rPr lang="tr-TR" sz="2400" dirty="0" err="1"/>
              <a:t>you</a:t>
            </a:r>
            <a:r>
              <a:rPr lang="tr-TR" sz="2400" dirty="0"/>
              <a:t> </a:t>
            </a:r>
            <a:r>
              <a:rPr lang="tr-TR" sz="2400" dirty="0" err="1"/>
              <a:t>use</a:t>
            </a:r>
            <a:r>
              <a:rPr lang="tr-TR" sz="2400" dirty="0"/>
              <a:t> </a:t>
            </a:r>
            <a:r>
              <a:rPr lang="tr-TR" sz="2400" dirty="0" err="1"/>
              <a:t>outside</a:t>
            </a:r>
            <a:r>
              <a:rPr lang="tr-TR" sz="2400" dirty="0"/>
              <a:t> </a:t>
            </a:r>
            <a:r>
              <a:rPr lang="tr-TR" sz="2400" dirty="0" err="1"/>
              <a:t>sources</a:t>
            </a:r>
            <a:r>
              <a:rPr lang="tr-TR" sz="2400" dirty="0"/>
              <a:t>, </a:t>
            </a:r>
            <a:r>
              <a:rPr lang="tr-TR" sz="2400" dirty="0" err="1"/>
              <a:t>please</a:t>
            </a:r>
            <a:r>
              <a:rPr lang="tr-TR" sz="2400" dirty="0"/>
              <a:t> </a:t>
            </a:r>
            <a:r>
              <a:rPr lang="tr-TR" sz="2400" dirty="0" err="1"/>
              <a:t>cite</a:t>
            </a:r>
            <a:r>
              <a:rPr lang="tr-TR" sz="2400" dirty="0"/>
              <a:t> </a:t>
            </a:r>
            <a:r>
              <a:rPr lang="tr-TR" sz="2400" dirty="0" err="1"/>
              <a:t>them</a:t>
            </a:r>
            <a:r>
              <a:rPr lang="tr-TR" sz="2400" dirty="0"/>
              <a:t>) ?</a:t>
            </a:r>
          </a:p>
          <a:p>
            <a:r>
              <a:rPr lang="tr-TR" sz="2400" dirty="0"/>
              <a:t>Q3: </a:t>
            </a:r>
            <a:r>
              <a:rPr lang="tr-TR" sz="2400" dirty="0" err="1"/>
              <a:t>So</a:t>
            </a:r>
            <a:r>
              <a:rPr lang="tr-TR" sz="2400" dirty="0"/>
              <a:t> </a:t>
            </a:r>
            <a:r>
              <a:rPr lang="tr-TR" sz="2400" dirty="0" err="1"/>
              <a:t>what</a:t>
            </a:r>
            <a:r>
              <a:rPr lang="tr-TR" sz="2400" dirty="0"/>
              <a:t>?</a:t>
            </a:r>
          </a:p>
          <a:p>
            <a:endParaRPr lang="tr-TR" sz="2400" dirty="0"/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ECA914D0-A6D1-43F4-90C9-EA352E8E27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679" y="4279899"/>
            <a:ext cx="2117055" cy="1698625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DA9E7394-C904-461C-9E9B-CECDF3E602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8575" y="4241800"/>
            <a:ext cx="2266950" cy="1511300"/>
          </a:xfrm>
          <a:prstGeom prst="rect">
            <a:avLst/>
          </a:prstGeom>
        </p:spPr>
      </p:pic>
      <p:pic>
        <p:nvPicPr>
          <p:cNvPr id="8" name="Resim 7">
            <a:extLst>
              <a:ext uri="{FF2B5EF4-FFF2-40B4-BE49-F238E27FC236}">
                <a16:creationId xmlns:a16="http://schemas.microsoft.com/office/drawing/2014/main" id="{ED997225-B04D-4912-833B-1F207FD8EC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59366" y="4241800"/>
            <a:ext cx="3365534" cy="1779173"/>
          </a:xfrm>
          <a:prstGeom prst="rect">
            <a:avLst/>
          </a:prstGeom>
        </p:spPr>
      </p:pic>
      <p:pic>
        <p:nvPicPr>
          <p:cNvPr id="9" name="Resim 8">
            <a:extLst>
              <a:ext uri="{FF2B5EF4-FFF2-40B4-BE49-F238E27FC236}">
                <a16:creationId xmlns:a16="http://schemas.microsoft.com/office/drawing/2014/main" id="{9DA15849-FE7F-44CC-9435-EEE2445711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99366" y="4318631"/>
            <a:ext cx="2630487" cy="1621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7523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13CE3D4A-CA12-4A1F-8D92-A4F441435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References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A7760C51-8E16-4CD3-AE65-631323DB04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tr-TR" sz="2000" dirty="0"/>
              <a:t>[1]	</a:t>
            </a:r>
            <a:r>
              <a:rPr lang="tr-TR" sz="2000" dirty="0" err="1"/>
              <a:t>Klaassen</a:t>
            </a:r>
            <a:r>
              <a:rPr lang="tr-TR" sz="2000" dirty="0"/>
              <a:t> G, </a:t>
            </a:r>
            <a:r>
              <a:rPr lang="tr-TR" sz="2000" dirty="0" err="1"/>
              <a:t>Riahi</a:t>
            </a:r>
            <a:r>
              <a:rPr lang="tr-TR" sz="2000" dirty="0"/>
              <a:t> K. </a:t>
            </a:r>
            <a:r>
              <a:rPr lang="tr-TR" sz="2000" dirty="0" err="1"/>
              <a:t>Internalizing</a:t>
            </a:r>
            <a:r>
              <a:rPr lang="tr-TR" sz="2000" dirty="0"/>
              <a:t> </a:t>
            </a:r>
            <a:r>
              <a:rPr lang="tr-TR" sz="2000" dirty="0" err="1"/>
              <a:t>externalities</a:t>
            </a:r>
            <a:r>
              <a:rPr lang="tr-TR" sz="2000" dirty="0"/>
              <a:t> of </a:t>
            </a:r>
            <a:r>
              <a:rPr lang="tr-TR" sz="2000" dirty="0" err="1"/>
              <a:t>electricity</a:t>
            </a:r>
            <a:r>
              <a:rPr lang="tr-TR" sz="2000" dirty="0"/>
              <a:t> </a:t>
            </a:r>
            <a:r>
              <a:rPr lang="tr-TR" sz="2000" dirty="0" err="1"/>
              <a:t>generation</a:t>
            </a:r>
            <a:r>
              <a:rPr lang="tr-TR" sz="2000" dirty="0"/>
              <a:t>: An </a:t>
            </a:r>
            <a:r>
              <a:rPr lang="tr-TR" sz="2000" dirty="0" err="1"/>
              <a:t>analysis</a:t>
            </a:r>
            <a:r>
              <a:rPr lang="tr-TR" sz="2000" dirty="0"/>
              <a:t> </a:t>
            </a:r>
            <a:r>
              <a:rPr lang="tr-TR" sz="2000" dirty="0" err="1"/>
              <a:t>with</a:t>
            </a:r>
            <a:r>
              <a:rPr lang="tr-TR" sz="2000" dirty="0"/>
              <a:t> MESSAGE-MACRO. Energy </a:t>
            </a:r>
            <a:r>
              <a:rPr lang="tr-TR" sz="2000" dirty="0" err="1"/>
              <a:t>Policy</a:t>
            </a:r>
            <a:r>
              <a:rPr lang="tr-TR" sz="2000" dirty="0"/>
              <a:t> [Internet]. 2007. 35(2):815–27.</a:t>
            </a:r>
          </a:p>
          <a:p>
            <a:pPr marL="0" indent="0">
              <a:buNone/>
            </a:pPr>
            <a:r>
              <a:rPr lang="tr-TR" sz="2000" dirty="0"/>
              <a:t>[2]	</a:t>
            </a:r>
            <a:r>
              <a:rPr lang="tr-TR" sz="2000" dirty="0" err="1"/>
              <a:t>Loisel</a:t>
            </a:r>
            <a:r>
              <a:rPr lang="tr-TR" sz="2000" dirty="0"/>
              <a:t> R, </a:t>
            </a:r>
            <a:r>
              <a:rPr lang="tr-TR" sz="2000" dirty="0" err="1"/>
              <a:t>Alexeeva</a:t>
            </a:r>
            <a:r>
              <a:rPr lang="tr-TR" sz="2000" dirty="0"/>
              <a:t> V, </a:t>
            </a:r>
            <a:r>
              <a:rPr lang="tr-TR" sz="2000" dirty="0" err="1"/>
              <a:t>Zucker</a:t>
            </a:r>
            <a:r>
              <a:rPr lang="tr-TR" sz="2000" dirty="0"/>
              <a:t> A, </a:t>
            </a:r>
            <a:r>
              <a:rPr lang="tr-TR" sz="2000" dirty="0" err="1"/>
              <a:t>Shropshire</a:t>
            </a:r>
            <a:r>
              <a:rPr lang="tr-TR" sz="2000" dirty="0"/>
              <a:t> D. </a:t>
            </a:r>
            <a:r>
              <a:rPr lang="tr-TR" sz="2000" dirty="0" err="1"/>
              <a:t>Load-following</a:t>
            </a:r>
            <a:r>
              <a:rPr lang="tr-TR" sz="2000" dirty="0"/>
              <a:t> </a:t>
            </a:r>
            <a:r>
              <a:rPr lang="tr-TR" sz="2000" dirty="0" err="1"/>
              <a:t>with</a:t>
            </a:r>
            <a:r>
              <a:rPr lang="tr-TR" sz="2000" dirty="0"/>
              <a:t> </a:t>
            </a:r>
            <a:r>
              <a:rPr lang="tr-TR" sz="2000" dirty="0" err="1"/>
              <a:t>nuclear</a:t>
            </a:r>
            <a:r>
              <a:rPr lang="tr-TR" sz="2000" dirty="0"/>
              <a:t> </a:t>
            </a:r>
            <a:r>
              <a:rPr lang="tr-TR" sz="2000" dirty="0" err="1"/>
              <a:t>power</a:t>
            </a:r>
            <a:r>
              <a:rPr lang="tr-TR" sz="2000" dirty="0"/>
              <a:t>: Market </a:t>
            </a:r>
            <a:r>
              <a:rPr lang="tr-TR" sz="2000" dirty="0" err="1"/>
              <a:t>effects</a:t>
            </a:r>
            <a:r>
              <a:rPr lang="tr-TR" sz="2000" dirty="0"/>
              <a:t> and </a:t>
            </a:r>
            <a:r>
              <a:rPr lang="tr-TR" sz="2000" dirty="0" err="1"/>
              <a:t>welfare</a:t>
            </a:r>
            <a:r>
              <a:rPr lang="tr-TR" sz="2000" dirty="0"/>
              <a:t> </a:t>
            </a:r>
            <a:r>
              <a:rPr lang="tr-TR" sz="2000" dirty="0" err="1"/>
              <a:t>implications</a:t>
            </a:r>
            <a:r>
              <a:rPr lang="tr-TR" sz="2000" dirty="0"/>
              <a:t>. </a:t>
            </a:r>
            <a:r>
              <a:rPr lang="tr-TR" sz="2000" dirty="0" err="1"/>
              <a:t>Prog</a:t>
            </a:r>
            <a:r>
              <a:rPr lang="tr-TR" sz="2000" dirty="0"/>
              <a:t> </a:t>
            </a:r>
            <a:r>
              <a:rPr lang="tr-TR" sz="2000" dirty="0" err="1"/>
              <a:t>Nucl</a:t>
            </a:r>
            <a:r>
              <a:rPr lang="tr-TR" sz="2000" dirty="0"/>
              <a:t> Energy [Internet]. 2018. 109:280–92.</a:t>
            </a:r>
          </a:p>
          <a:p>
            <a:pPr marL="0" indent="0">
              <a:buNone/>
            </a:pPr>
            <a:r>
              <a:rPr lang="tr-TR" sz="2000" dirty="0"/>
              <a:t>[3]	Mori S. An </a:t>
            </a:r>
            <a:r>
              <a:rPr lang="tr-TR" sz="2000" dirty="0" err="1"/>
              <a:t>assessment</a:t>
            </a:r>
            <a:r>
              <a:rPr lang="tr-TR" sz="2000" dirty="0"/>
              <a:t> of </a:t>
            </a:r>
            <a:r>
              <a:rPr lang="tr-TR" sz="2000" dirty="0" err="1"/>
              <a:t>the</a:t>
            </a:r>
            <a:r>
              <a:rPr lang="tr-TR" sz="2000" dirty="0"/>
              <a:t> </a:t>
            </a:r>
            <a:r>
              <a:rPr lang="tr-TR" sz="2000" dirty="0" err="1"/>
              <a:t>potentials</a:t>
            </a:r>
            <a:r>
              <a:rPr lang="tr-TR" sz="2000" dirty="0"/>
              <a:t> of </a:t>
            </a:r>
            <a:r>
              <a:rPr lang="tr-TR" sz="2000" dirty="0" err="1"/>
              <a:t>nuclear</a:t>
            </a:r>
            <a:r>
              <a:rPr lang="tr-TR" sz="2000" dirty="0"/>
              <a:t> </a:t>
            </a:r>
            <a:r>
              <a:rPr lang="tr-TR" sz="2000" dirty="0" err="1"/>
              <a:t>power</a:t>
            </a:r>
            <a:r>
              <a:rPr lang="tr-TR" sz="2000" dirty="0"/>
              <a:t> and </a:t>
            </a:r>
            <a:r>
              <a:rPr lang="tr-TR" sz="2000" dirty="0" err="1"/>
              <a:t>carbon</a:t>
            </a:r>
            <a:r>
              <a:rPr lang="tr-TR" sz="2000" dirty="0"/>
              <a:t> </a:t>
            </a:r>
            <a:r>
              <a:rPr lang="tr-TR" sz="2000" dirty="0" err="1"/>
              <a:t>capture</a:t>
            </a:r>
            <a:r>
              <a:rPr lang="tr-TR" sz="2000" dirty="0"/>
              <a:t> and </a:t>
            </a:r>
            <a:r>
              <a:rPr lang="tr-TR" sz="2000" dirty="0" err="1"/>
              <a:t>storage</a:t>
            </a:r>
            <a:r>
              <a:rPr lang="tr-TR" sz="2000" dirty="0"/>
              <a:t> in </a:t>
            </a:r>
            <a:r>
              <a:rPr lang="tr-TR" sz="2000" dirty="0" err="1"/>
              <a:t>the</a:t>
            </a:r>
            <a:r>
              <a:rPr lang="tr-TR" sz="2000" dirty="0"/>
              <a:t> </a:t>
            </a:r>
            <a:r>
              <a:rPr lang="tr-TR" sz="2000" dirty="0" err="1"/>
              <a:t>long-term</a:t>
            </a:r>
            <a:r>
              <a:rPr lang="tr-TR" sz="2000" dirty="0"/>
              <a:t> global </a:t>
            </a:r>
            <a:r>
              <a:rPr lang="tr-TR" sz="2000" dirty="0" err="1"/>
              <a:t>warming</a:t>
            </a:r>
            <a:r>
              <a:rPr lang="tr-TR" sz="2000" dirty="0"/>
              <a:t> </a:t>
            </a:r>
            <a:r>
              <a:rPr lang="tr-TR" sz="2000" dirty="0" err="1"/>
              <a:t>mitigation</a:t>
            </a:r>
            <a:r>
              <a:rPr lang="tr-TR" sz="2000" dirty="0"/>
              <a:t> </a:t>
            </a:r>
            <a:r>
              <a:rPr lang="tr-TR" sz="2000" dirty="0" err="1"/>
              <a:t>options</a:t>
            </a:r>
            <a:r>
              <a:rPr lang="tr-TR" sz="2000" dirty="0"/>
              <a:t> </a:t>
            </a:r>
            <a:r>
              <a:rPr lang="tr-TR" sz="2000" dirty="0" err="1"/>
              <a:t>based</a:t>
            </a:r>
            <a:r>
              <a:rPr lang="tr-TR" sz="2000" dirty="0"/>
              <a:t> on </a:t>
            </a:r>
            <a:r>
              <a:rPr lang="tr-TR" sz="2000" dirty="0" err="1"/>
              <a:t>Asian</a:t>
            </a:r>
            <a:r>
              <a:rPr lang="tr-TR" sz="2000" dirty="0"/>
              <a:t> </a:t>
            </a:r>
            <a:r>
              <a:rPr lang="tr-TR" sz="2000" dirty="0" err="1"/>
              <a:t>Modeling</a:t>
            </a:r>
            <a:r>
              <a:rPr lang="tr-TR" sz="2000" dirty="0"/>
              <a:t> </a:t>
            </a:r>
            <a:r>
              <a:rPr lang="tr-TR" sz="2000" dirty="0" err="1"/>
              <a:t>Exercise</a:t>
            </a:r>
            <a:r>
              <a:rPr lang="tr-TR" sz="2000" dirty="0"/>
              <a:t> </a:t>
            </a:r>
            <a:r>
              <a:rPr lang="tr-TR" sz="2000" dirty="0" err="1"/>
              <a:t>scenarios</a:t>
            </a:r>
            <a:r>
              <a:rPr lang="tr-TR" sz="2000" dirty="0"/>
              <a:t>. Energy </a:t>
            </a:r>
            <a:r>
              <a:rPr lang="tr-TR" sz="2000" dirty="0" err="1"/>
              <a:t>Econ</a:t>
            </a:r>
            <a:r>
              <a:rPr lang="tr-TR" sz="2000" dirty="0"/>
              <a:t> [Internet]. 2012. 34(SUPPL. 3):S421–8.</a:t>
            </a:r>
          </a:p>
          <a:p>
            <a:pPr marL="0" indent="0">
              <a:buNone/>
            </a:pPr>
            <a:r>
              <a:rPr lang="tr-TR" sz="2000" dirty="0"/>
              <a:t>[4]	</a:t>
            </a:r>
            <a:r>
              <a:rPr lang="tr-TR" sz="2000" dirty="0" err="1"/>
              <a:t>Lopion</a:t>
            </a:r>
            <a:r>
              <a:rPr lang="tr-TR" sz="2000" dirty="0"/>
              <a:t> P, </a:t>
            </a:r>
            <a:r>
              <a:rPr lang="tr-TR" sz="2000" dirty="0" err="1"/>
              <a:t>Markewitz</a:t>
            </a:r>
            <a:r>
              <a:rPr lang="tr-TR" sz="2000" dirty="0"/>
              <a:t> P, </a:t>
            </a:r>
            <a:r>
              <a:rPr lang="tr-TR" sz="2000" dirty="0" err="1"/>
              <a:t>Robinius</a:t>
            </a:r>
            <a:r>
              <a:rPr lang="tr-TR" sz="2000" dirty="0"/>
              <a:t> M, </a:t>
            </a:r>
            <a:r>
              <a:rPr lang="tr-TR" sz="2000" dirty="0" err="1"/>
              <a:t>Stolten</a:t>
            </a:r>
            <a:r>
              <a:rPr lang="tr-TR" sz="2000" dirty="0"/>
              <a:t> D. A </a:t>
            </a:r>
            <a:r>
              <a:rPr lang="tr-TR" sz="2000" dirty="0" err="1"/>
              <a:t>review</a:t>
            </a:r>
            <a:r>
              <a:rPr lang="tr-TR" sz="2000" dirty="0"/>
              <a:t> of </a:t>
            </a:r>
            <a:r>
              <a:rPr lang="tr-TR" sz="2000" dirty="0" err="1"/>
              <a:t>current</a:t>
            </a:r>
            <a:r>
              <a:rPr lang="tr-TR" sz="2000" dirty="0"/>
              <a:t> </a:t>
            </a:r>
            <a:r>
              <a:rPr lang="tr-TR" sz="2000" dirty="0" err="1"/>
              <a:t>challenges</a:t>
            </a:r>
            <a:r>
              <a:rPr lang="tr-TR" sz="2000" dirty="0"/>
              <a:t> and </a:t>
            </a:r>
            <a:r>
              <a:rPr lang="tr-TR" sz="2000" dirty="0" err="1"/>
              <a:t>trends</a:t>
            </a:r>
            <a:r>
              <a:rPr lang="tr-TR" sz="2000" dirty="0"/>
              <a:t> in </a:t>
            </a:r>
            <a:r>
              <a:rPr lang="tr-TR" sz="2000" dirty="0" err="1"/>
              <a:t>energy</a:t>
            </a:r>
            <a:r>
              <a:rPr lang="tr-TR" sz="2000" dirty="0"/>
              <a:t> </a:t>
            </a:r>
            <a:r>
              <a:rPr lang="tr-TR" sz="2000" dirty="0" err="1"/>
              <a:t>systems</a:t>
            </a:r>
            <a:r>
              <a:rPr lang="tr-TR" sz="2000" dirty="0"/>
              <a:t> </a:t>
            </a:r>
            <a:r>
              <a:rPr lang="tr-TR" sz="2000" dirty="0" err="1"/>
              <a:t>modeling</a:t>
            </a:r>
            <a:r>
              <a:rPr lang="tr-TR" sz="2000" dirty="0"/>
              <a:t>. </a:t>
            </a:r>
            <a:r>
              <a:rPr lang="tr-TR" sz="2000" dirty="0" err="1"/>
              <a:t>Renew</a:t>
            </a:r>
            <a:r>
              <a:rPr lang="tr-TR" sz="2000" dirty="0"/>
              <a:t> </a:t>
            </a:r>
            <a:r>
              <a:rPr lang="tr-TR" sz="2000" dirty="0" err="1"/>
              <a:t>Sustain</a:t>
            </a:r>
            <a:r>
              <a:rPr lang="tr-TR" sz="2000" dirty="0"/>
              <a:t> Energy </a:t>
            </a:r>
            <a:r>
              <a:rPr lang="tr-TR" sz="2000" dirty="0" err="1"/>
              <a:t>Rev</a:t>
            </a:r>
            <a:r>
              <a:rPr lang="tr-TR" sz="2000" dirty="0"/>
              <a:t> [Internet]. 2018. 96:156–66.</a:t>
            </a:r>
          </a:p>
          <a:p>
            <a:pPr marL="0" indent="0">
              <a:buNone/>
            </a:pPr>
            <a:r>
              <a:rPr lang="tr-TR" sz="2000" dirty="0"/>
              <a:t>[5]	</a:t>
            </a:r>
            <a:r>
              <a:rPr lang="tr-TR" sz="2000" dirty="0" err="1"/>
              <a:t>Carson</a:t>
            </a:r>
            <a:r>
              <a:rPr lang="tr-TR" sz="2000" dirty="0"/>
              <a:t> RT, </a:t>
            </a:r>
            <a:r>
              <a:rPr lang="tr-TR" sz="2000" dirty="0" err="1"/>
              <a:t>Tran</a:t>
            </a:r>
            <a:r>
              <a:rPr lang="tr-TR" sz="2000" dirty="0"/>
              <a:t> BR. </a:t>
            </a:r>
            <a:r>
              <a:rPr lang="tr-TR" sz="2000" dirty="0" err="1"/>
              <a:t>Discounting</a:t>
            </a:r>
            <a:r>
              <a:rPr lang="tr-TR" sz="2000" dirty="0"/>
              <a:t> </a:t>
            </a:r>
            <a:r>
              <a:rPr lang="tr-TR" sz="2000" dirty="0" err="1"/>
              <a:t>Behavior</a:t>
            </a:r>
            <a:r>
              <a:rPr lang="tr-TR" sz="2000" dirty="0"/>
              <a:t> and </a:t>
            </a:r>
            <a:r>
              <a:rPr lang="tr-TR" sz="2000" dirty="0" err="1"/>
              <a:t>Environmental</a:t>
            </a:r>
            <a:r>
              <a:rPr lang="tr-TR" sz="2000" dirty="0"/>
              <a:t> </a:t>
            </a:r>
            <a:r>
              <a:rPr lang="tr-TR" sz="2000" dirty="0" err="1"/>
              <a:t>Decisions</a:t>
            </a:r>
            <a:r>
              <a:rPr lang="tr-TR" sz="2000" dirty="0"/>
              <a:t>. J </a:t>
            </a:r>
            <a:r>
              <a:rPr lang="tr-TR" sz="2000" dirty="0" err="1"/>
              <a:t>Neurosci</a:t>
            </a:r>
            <a:r>
              <a:rPr lang="tr-TR" sz="2000" dirty="0"/>
              <a:t> </a:t>
            </a:r>
            <a:r>
              <a:rPr lang="tr-TR" sz="2000" dirty="0" err="1"/>
              <a:t>Psychol</a:t>
            </a:r>
            <a:r>
              <a:rPr lang="tr-TR" sz="2000" dirty="0"/>
              <a:t> </a:t>
            </a:r>
            <a:r>
              <a:rPr lang="tr-TR" sz="2000" dirty="0" err="1"/>
              <a:t>Econ</a:t>
            </a:r>
            <a:r>
              <a:rPr lang="tr-TR" sz="2000" dirty="0"/>
              <a:t>. 2009. 2(2):112–30.</a:t>
            </a:r>
          </a:p>
          <a:p>
            <a:pPr marL="0" indent="0">
              <a:buNone/>
            </a:pPr>
            <a:r>
              <a:rPr lang="tr-TR" sz="2000" dirty="0"/>
              <a:t>[6]	</a:t>
            </a:r>
            <a:r>
              <a:rPr lang="tr-TR" sz="2000" dirty="0" err="1"/>
              <a:t>Hänsel</a:t>
            </a:r>
            <a:r>
              <a:rPr lang="tr-TR" sz="2000" dirty="0"/>
              <a:t> MC, </a:t>
            </a:r>
            <a:r>
              <a:rPr lang="tr-TR" sz="2000" dirty="0" err="1"/>
              <a:t>Drupp</a:t>
            </a:r>
            <a:r>
              <a:rPr lang="tr-TR" sz="2000" dirty="0"/>
              <a:t> MA, </a:t>
            </a:r>
            <a:r>
              <a:rPr lang="tr-TR" sz="2000" dirty="0" err="1"/>
              <a:t>Johansson</a:t>
            </a:r>
            <a:r>
              <a:rPr lang="tr-TR" sz="2000" dirty="0"/>
              <a:t> DJAA, </a:t>
            </a:r>
            <a:r>
              <a:rPr lang="tr-TR" sz="2000" dirty="0" err="1"/>
              <a:t>Nesje</a:t>
            </a:r>
            <a:r>
              <a:rPr lang="tr-TR" sz="2000" dirty="0"/>
              <a:t> F, Azar C, </a:t>
            </a:r>
            <a:r>
              <a:rPr lang="tr-TR" sz="2000" dirty="0" err="1"/>
              <a:t>Freeman</a:t>
            </a:r>
            <a:r>
              <a:rPr lang="tr-TR" sz="2000" dirty="0"/>
              <a:t> MC, et al. </a:t>
            </a:r>
            <a:r>
              <a:rPr lang="tr-TR" sz="2000" dirty="0" err="1"/>
              <a:t>Climate</a:t>
            </a:r>
            <a:r>
              <a:rPr lang="tr-TR" sz="2000" dirty="0"/>
              <a:t> </a:t>
            </a:r>
            <a:r>
              <a:rPr lang="tr-TR" sz="2000" dirty="0" err="1"/>
              <a:t>economics</a:t>
            </a:r>
            <a:r>
              <a:rPr lang="tr-TR" sz="2000" dirty="0"/>
              <a:t> </a:t>
            </a:r>
            <a:r>
              <a:rPr lang="tr-TR" sz="2000" dirty="0" err="1"/>
              <a:t>support</a:t>
            </a:r>
            <a:r>
              <a:rPr lang="tr-TR" sz="2000" dirty="0"/>
              <a:t> </a:t>
            </a:r>
            <a:r>
              <a:rPr lang="tr-TR" sz="2000" dirty="0" err="1"/>
              <a:t>for</a:t>
            </a:r>
            <a:r>
              <a:rPr lang="tr-TR" sz="2000" dirty="0"/>
              <a:t> </a:t>
            </a:r>
            <a:r>
              <a:rPr lang="tr-TR" sz="2000" dirty="0" err="1"/>
              <a:t>the</a:t>
            </a:r>
            <a:r>
              <a:rPr lang="tr-TR" sz="2000" dirty="0"/>
              <a:t> UN </a:t>
            </a:r>
            <a:r>
              <a:rPr lang="tr-TR" sz="2000" dirty="0" err="1"/>
              <a:t>climate</a:t>
            </a:r>
            <a:r>
              <a:rPr lang="tr-TR" sz="2000" dirty="0"/>
              <a:t> </a:t>
            </a:r>
            <a:r>
              <a:rPr lang="tr-TR" sz="2000" dirty="0" err="1"/>
              <a:t>targets</a:t>
            </a:r>
            <a:r>
              <a:rPr lang="tr-TR" sz="2000" dirty="0"/>
              <a:t>. </a:t>
            </a:r>
            <a:r>
              <a:rPr lang="tr-TR" sz="2000" dirty="0" err="1"/>
              <a:t>Nat</a:t>
            </a:r>
            <a:r>
              <a:rPr lang="tr-TR" sz="2000" dirty="0"/>
              <a:t> </a:t>
            </a:r>
            <a:r>
              <a:rPr lang="tr-TR" sz="2000" dirty="0" err="1"/>
              <a:t>Clim</a:t>
            </a:r>
            <a:r>
              <a:rPr lang="tr-TR" sz="2000" dirty="0"/>
              <a:t> </a:t>
            </a:r>
            <a:r>
              <a:rPr lang="tr-TR" sz="2000" dirty="0" err="1"/>
              <a:t>Chang</a:t>
            </a:r>
            <a:r>
              <a:rPr lang="tr-TR" sz="2000" dirty="0"/>
              <a:t> [Internet]. 2020. 10(8):781–9.</a:t>
            </a:r>
          </a:p>
        </p:txBody>
      </p:sp>
    </p:spTree>
    <p:extLst>
      <p:ext uri="{BB962C8B-B14F-4D97-AF65-F5344CB8AC3E}">
        <p14:creationId xmlns:p14="http://schemas.microsoft.com/office/powerpoint/2010/main" val="28730259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D761DBCE-A5CA-4A43-B941-B2818AE93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Socioeconomic</a:t>
            </a:r>
            <a:r>
              <a:rPr lang="tr-TR" dirty="0"/>
              <a:t> </a:t>
            </a:r>
            <a:r>
              <a:rPr lang="tr-TR" dirty="0" err="1"/>
              <a:t>Variables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EE113552-389B-4012-B115-459579E1615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tr-TR" sz="2400" dirty="0"/>
              <a:t>Energy </a:t>
            </a:r>
            <a:r>
              <a:rPr lang="tr-TR" sz="2400" dirty="0" err="1"/>
              <a:t>and</a:t>
            </a:r>
            <a:r>
              <a:rPr lang="tr-TR" sz="2400" dirty="0"/>
              <a:t> </a:t>
            </a:r>
            <a:r>
              <a:rPr lang="tr-TR" sz="2400" dirty="0" err="1"/>
              <a:t>climate</a:t>
            </a:r>
            <a:r>
              <a:rPr lang="tr-TR" sz="2400" dirty="0"/>
              <a:t> </a:t>
            </a:r>
            <a:r>
              <a:rPr lang="tr-TR" sz="2400" dirty="0" err="1"/>
              <a:t>policies</a:t>
            </a:r>
            <a:r>
              <a:rPr lang="tr-TR" sz="2400" dirty="0"/>
              <a:t> </a:t>
            </a:r>
            <a:r>
              <a:rPr lang="tr-TR" sz="2400" dirty="0" err="1"/>
              <a:t>have</a:t>
            </a:r>
            <a:r>
              <a:rPr lang="tr-TR" sz="2400" dirty="0"/>
              <a:t> an </a:t>
            </a:r>
            <a:r>
              <a:rPr lang="tr-TR" sz="2400" dirty="0" err="1"/>
              <a:t>impact</a:t>
            </a:r>
            <a:r>
              <a:rPr lang="tr-TR" sz="2400" dirty="0"/>
              <a:t> on </a:t>
            </a:r>
            <a:r>
              <a:rPr lang="tr-TR" sz="2400" dirty="0" err="1"/>
              <a:t>the</a:t>
            </a:r>
            <a:r>
              <a:rPr lang="tr-TR" sz="2400" dirty="0"/>
              <a:t> GDP </a:t>
            </a:r>
            <a:r>
              <a:rPr lang="tr-TR" sz="2400" dirty="0" err="1"/>
              <a:t>which</a:t>
            </a:r>
            <a:r>
              <a:rPr lang="tr-TR" sz="2400" dirty="0"/>
              <a:t> </a:t>
            </a:r>
            <a:r>
              <a:rPr lang="tr-TR" sz="2400" dirty="0" err="1"/>
              <a:t>should</a:t>
            </a:r>
            <a:r>
              <a:rPr lang="tr-TR" sz="2400" dirty="0"/>
              <a:t> be </a:t>
            </a:r>
            <a:r>
              <a:rPr lang="tr-TR" sz="2400" dirty="0" err="1"/>
              <a:t>mitigated</a:t>
            </a:r>
            <a:endParaRPr lang="tr-TR" sz="2400" dirty="0"/>
          </a:p>
          <a:p>
            <a:r>
              <a:rPr lang="tr-TR" sz="2400" dirty="0" err="1"/>
              <a:t>Iterative</a:t>
            </a:r>
            <a:r>
              <a:rPr lang="tr-TR" sz="2400" dirty="0"/>
              <a:t> </a:t>
            </a:r>
            <a:r>
              <a:rPr lang="tr-TR" sz="2400" dirty="0" err="1"/>
              <a:t>usage</a:t>
            </a:r>
            <a:r>
              <a:rPr lang="tr-TR" sz="2400" dirty="0"/>
              <a:t> of </a:t>
            </a:r>
            <a:r>
              <a:rPr lang="tr-TR" sz="2400" dirty="0" err="1"/>
              <a:t>energy</a:t>
            </a:r>
            <a:r>
              <a:rPr lang="tr-TR" sz="2400" dirty="0"/>
              <a:t> </a:t>
            </a:r>
            <a:r>
              <a:rPr lang="tr-TR" sz="2400" dirty="0" err="1"/>
              <a:t>and</a:t>
            </a:r>
            <a:r>
              <a:rPr lang="tr-TR" sz="2400" dirty="0"/>
              <a:t> </a:t>
            </a:r>
            <a:r>
              <a:rPr lang="tr-TR" sz="2400" dirty="0" err="1"/>
              <a:t>economic</a:t>
            </a:r>
            <a:r>
              <a:rPr lang="tr-TR" sz="2400" dirty="0"/>
              <a:t> </a:t>
            </a:r>
            <a:r>
              <a:rPr lang="tr-TR" sz="2400" dirty="0" err="1"/>
              <a:t>models</a:t>
            </a:r>
            <a:r>
              <a:rPr lang="tr-TR" sz="2400" dirty="0"/>
              <a:t> </a:t>
            </a:r>
            <a:r>
              <a:rPr lang="tr-TR" sz="2400" dirty="0" err="1"/>
              <a:t>calculates</a:t>
            </a:r>
            <a:r>
              <a:rPr lang="tr-TR" sz="2400" dirty="0"/>
              <a:t> </a:t>
            </a:r>
            <a:r>
              <a:rPr lang="tr-TR" sz="2400" dirty="0" err="1"/>
              <a:t>the</a:t>
            </a:r>
            <a:r>
              <a:rPr lang="tr-TR" sz="2400" dirty="0"/>
              <a:t> </a:t>
            </a:r>
            <a:r>
              <a:rPr lang="tr-TR" sz="2400" dirty="0" err="1"/>
              <a:t>demand</a:t>
            </a:r>
            <a:r>
              <a:rPr lang="tr-TR" sz="2400" dirty="0"/>
              <a:t> </a:t>
            </a:r>
            <a:r>
              <a:rPr lang="tr-TR" sz="2400" dirty="0" err="1"/>
              <a:t>quantities</a:t>
            </a:r>
            <a:r>
              <a:rPr lang="tr-TR" sz="2400" dirty="0"/>
              <a:t> </a:t>
            </a:r>
            <a:r>
              <a:rPr lang="tr-TR" sz="2400" dirty="0" err="1"/>
              <a:t>with</a:t>
            </a:r>
            <a:r>
              <a:rPr lang="tr-TR" sz="2400" dirty="0"/>
              <a:t> </a:t>
            </a:r>
            <a:r>
              <a:rPr lang="tr-TR" sz="2400" dirty="0" err="1"/>
              <a:t>respect</a:t>
            </a:r>
            <a:r>
              <a:rPr lang="tr-TR" sz="2400" dirty="0"/>
              <a:t> </a:t>
            </a:r>
            <a:r>
              <a:rPr lang="tr-TR" sz="2400" dirty="0" err="1"/>
              <a:t>to</a:t>
            </a:r>
            <a:r>
              <a:rPr lang="tr-TR" sz="2400" dirty="0"/>
              <a:t> </a:t>
            </a:r>
            <a:r>
              <a:rPr lang="tr-TR" sz="2400" dirty="0" err="1"/>
              <a:t>their</a:t>
            </a:r>
            <a:r>
              <a:rPr lang="tr-TR" sz="2400" dirty="0"/>
              <a:t> </a:t>
            </a:r>
            <a:r>
              <a:rPr lang="tr-TR" sz="2400" dirty="0" err="1"/>
              <a:t>costs</a:t>
            </a:r>
            <a:r>
              <a:rPr lang="tr-TR" sz="2400" dirty="0"/>
              <a:t>/</a:t>
            </a:r>
            <a:r>
              <a:rPr lang="tr-TR" sz="2400" dirty="0" err="1"/>
              <a:t>values</a:t>
            </a:r>
            <a:endParaRPr lang="tr-TR" sz="2400" dirty="0"/>
          </a:p>
          <a:p>
            <a:r>
              <a:rPr lang="tr-TR" sz="2400" dirty="0"/>
              <a:t>Energy model is </a:t>
            </a:r>
            <a:r>
              <a:rPr lang="tr-TR" sz="2400" dirty="0" err="1"/>
              <a:t>constrained</a:t>
            </a:r>
            <a:r>
              <a:rPr lang="tr-TR" sz="2400" dirty="0"/>
              <a:t> </a:t>
            </a:r>
            <a:r>
              <a:rPr lang="tr-TR" sz="2400" dirty="0" err="1"/>
              <a:t>by</a:t>
            </a:r>
            <a:r>
              <a:rPr lang="tr-TR" sz="2400" dirty="0"/>
              <a:t> </a:t>
            </a:r>
            <a:r>
              <a:rPr lang="tr-TR" sz="2400" dirty="0" err="1"/>
              <a:t>capital</a:t>
            </a:r>
            <a:r>
              <a:rPr lang="tr-TR" sz="2400" dirty="0"/>
              <a:t> (</a:t>
            </a:r>
            <a:r>
              <a:rPr lang="tr-TR" sz="2400" dirty="0" err="1"/>
              <a:t>infrastructure</a:t>
            </a:r>
            <a:r>
              <a:rPr lang="tr-TR" sz="2400" dirty="0"/>
              <a:t>) </a:t>
            </a:r>
            <a:r>
              <a:rPr lang="tr-TR" sz="2400" dirty="0" err="1"/>
              <a:t>and</a:t>
            </a:r>
            <a:r>
              <a:rPr lang="tr-TR" sz="2400" dirty="0"/>
              <a:t> </a:t>
            </a:r>
            <a:r>
              <a:rPr lang="tr-TR" sz="2400" dirty="0" err="1"/>
              <a:t>environmental</a:t>
            </a:r>
            <a:r>
              <a:rPr lang="tr-TR" sz="2400" dirty="0"/>
              <a:t> </a:t>
            </a:r>
            <a:r>
              <a:rPr lang="tr-TR" sz="2400" dirty="0" err="1"/>
              <a:t>impacts</a:t>
            </a:r>
            <a:endParaRPr lang="tr-TR" sz="2400" dirty="0"/>
          </a:p>
          <a:p>
            <a:r>
              <a:rPr lang="tr-TR" sz="2400" dirty="0" err="1"/>
              <a:t>Economic</a:t>
            </a:r>
            <a:r>
              <a:rPr lang="tr-TR" sz="2400" dirty="0"/>
              <a:t> model is </a:t>
            </a:r>
            <a:r>
              <a:rPr lang="tr-TR" sz="2400" dirty="0" err="1"/>
              <a:t>constrained</a:t>
            </a:r>
            <a:r>
              <a:rPr lang="tr-TR" sz="2400" dirty="0"/>
              <a:t> </a:t>
            </a:r>
            <a:r>
              <a:rPr lang="tr-TR" sz="2400" dirty="0" err="1"/>
              <a:t>by</a:t>
            </a:r>
            <a:r>
              <a:rPr lang="tr-TR" sz="2400" dirty="0"/>
              <a:t> </a:t>
            </a:r>
            <a:r>
              <a:rPr lang="tr-TR" sz="2400" dirty="0" err="1"/>
              <a:t>capital</a:t>
            </a:r>
            <a:r>
              <a:rPr lang="tr-TR" sz="2400" dirty="0"/>
              <a:t> (</a:t>
            </a:r>
            <a:r>
              <a:rPr lang="tr-TR" sz="2400" dirty="0" err="1"/>
              <a:t>prices</a:t>
            </a:r>
            <a:r>
              <a:rPr lang="tr-TR" sz="2400" dirty="0"/>
              <a:t>) </a:t>
            </a:r>
            <a:r>
              <a:rPr lang="tr-TR" sz="2400" dirty="0" err="1"/>
              <a:t>and</a:t>
            </a:r>
            <a:r>
              <a:rPr lang="tr-TR" sz="2400" dirty="0"/>
              <a:t> </a:t>
            </a:r>
            <a:r>
              <a:rPr lang="tr-TR" sz="2400" dirty="0" err="1"/>
              <a:t>labor</a:t>
            </a:r>
            <a:r>
              <a:rPr lang="tr-TR" sz="2400" dirty="0"/>
              <a:t> (</a:t>
            </a:r>
            <a:r>
              <a:rPr lang="tr-TR" sz="2400" dirty="0" err="1"/>
              <a:t>wages</a:t>
            </a:r>
            <a:r>
              <a:rPr lang="tr-TR" sz="2400" dirty="0"/>
              <a:t>)</a:t>
            </a:r>
          </a:p>
        </p:txBody>
      </p:sp>
      <p:pic>
        <p:nvPicPr>
          <p:cNvPr id="7" name="İçerik Yer Tutucusu 6">
            <a:extLst>
              <a:ext uri="{FF2B5EF4-FFF2-40B4-BE49-F238E27FC236}">
                <a16:creationId xmlns:a16="http://schemas.microsoft.com/office/drawing/2014/main" id="{8307A7B4-A05D-4143-B495-4F6B7689FC0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096000" y="1679660"/>
            <a:ext cx="5797814" cy="3498680"/>
          </a:xfrm>
          <a:prstGeom prst="rect">
            <a:avLst/>
          </a:prstGeom>
        </p:spPr>
      </p:pic>
      <p:pic>
        <p:nvPicPr>
          <p:cNvPr id="9" name="Resim 8">
            <a:extLst>
              <a:ext uri="{FF2B5EF4-FFF2-40B4-BE49-F238E27FC236}">
                <a16:creationId xmlns:a16="http://schemas.microsoft.com/office/drawing/2014/main" id="{E1BB4966-B14F-49C6-A278-00C5E46ED3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486600"/>
            <a:ext cx="6012474" cy="3884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696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E5B6CCCD-621D-4FCA-BDE4-E8057F214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Spatial</a:t>
            </a:r>
            <a:r>
              <a:rPr lang="tr-TR" dirty="0"/>
              <a:t> </a:t>
            </a:r>
            <a:r>
              <a:rPr lang="tr-TR" dirty="0" err="1"/>
              <a:t>Coverage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D5EB0635-18BB-429A-8B0F-7F07C01A07D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tr-TR" sz="2400" dirty="0" err="1"/>
              <a:t>Regional</a:t>
            </a:r>
            <a:r>
              <a:rPr lang="tr-TR" sz="2400" dirty="0"/>
              <a:t> </a:t>
            </a:r>
            <a:r>
              <a:rPr lang="tr-TR" sz="2400" dirty="0" err="1"/>
              <a:t>aggregation</a:t>
            </a:r>
            <a:r>
              <a:rPr lang="tr-TR" sz="2400" dirty="0"/>
              <a:t> of </a:t>
            </a:r>
            <a:r>
              <a:rPr lang="tr-TR" sz="2400" dirty="0" err="1"/>
              <a:t>countries</a:t>
            </a:r>
            <a:r>
              <a:rPr lang="tr-TR" sz="2400" dirty="0"/>
              <a:t> </a:t>
            </a:r>
            <a:r>
              <a:rPr lang="tr-TR" sz="2400" dirty="0" err="1"/>
              <a:t>with</a:t>
            </a:r>
            <a:r>
              <a:rPr lang="tr-TR" sz="2400" dirty="0"/>
              <a:t> </a:t>
            </a:r>
            <a:r>
              <a:rPr lang="tr-TR" sz="2400" dirty="0" err="1"/>
              <a:t>similar</a:t>
            </a:r>
            <a:r>
              <a:rPr lang="tr-TR" sz="2400" dirty="0"/>
              <a:t> </a:t>
            </a:r>
            <a:r>
              <a:rPr lang="tr-TR" sz="2400" dirty="0" err="1"/>
              <a:t>socioeconomic</a:t>
            </a:r>
            <a:r>
              <a:rPr lang="tr-TR" sz="2400" dirty="0"/>
              <a:t> </a:t>
            </a:r>
            <a:r>
              <a:rPr lang="tr-TR" sz="2400" dirty="0" err="1"/>
              <a:t>characteristics</a:t>
            </a:r>
            <a:endParaRPr lang="tr-TR" sz="2400" dirty="0"/>
          </a:p>
          <a:p>
            <a:r>
              <a:rPr lang="tr-TR" sz="2400" dirty="0"/>
              <a:t>+ A</a:t>
            </a:r>
            <a:r>
              <a:rPr lang="en-US" sz="2400" dirty="0"/>
              <a:t> global trade region </a:t>
            </a:r>
            <a:r>
              <a:rPr lang="tr-TR" sz="2400" dirty="0" err="1"/>
              <a:t>for</a:t>
            </a:r>
            <a:r>
              <a:rPr lang="en-US" sz="2400" dirty="0"/>
              <a:t> market clearing of global energy markets </a:t>
            </a:r>
            <a:endParaRPr lang="tr-TR" sz="2400" dirty="0"/>
          </a:p>
          <a:p>
            <a:pPr lvl="1"/>
            <a:r>
              <a:rPr lang="tr-TR" sz="2400" dirty="0"/>
              <a:t>I</a:t>
            </a:r>
            <a:r>
              <a:rPr lang="en-US" sz="2400" dirty="0" err="1"/>
              <a:t>nternational</a:t>
            </a:r>
            <a:r>
              <a:rPr lang="en-US" sz="2400" dirty="0"/>
              <a:t> </a:t>
            </a:r>
            <a:r>
              <a:rPr lang="tr-TR" sz="2400" dirty="0" err="1"/>
              <a:t>aviation</a:t>
            </a:r>
            <a:r>
              <a:rPr lang="tr-TR" sz="2400" dirty="0"/>
              <a:t> </a:t>
            </a:r>
            <a:r>
              <a:rPr lang="tr-TR" sz="2400" dirty="0" err="1"/>
              <a:t>and</a:t>
            </a:r>
            <a:r>
              <a:rPr lang="tr-TR" sz="2400" dirty="0"/>
              <a:t> </a:t>
            </a:r>
            <a:r>
              <a:rPr lang="en-US" sz="2400" dirty="0"/>
              <a:t>shipping bunker fuel demand</a:t>
            </a:r>
            <a:endParaRPr lang="tr-TR" sz="2400" dirty="0"/>
          </a:p>
          <a:p>
            <a:pPr lvl="1"/>
            <a:r>
              <a:rPr lang="tr-TR" sz="2400" dirty="0"/>
              <a:t>U</a:t>
            </a:r>
            <a:r>
              <a:rPr lang="en-US" sz="2400" dirty="0" err="1"/>
              <a:t>ranium</a:t>
            </a:r>
            <a:r>
              <a:rPr lang="en-US" sz="2400" dirty="0"/>
              <a:t> resource extraction</a:t>
            </a:r>
            <a:endParaRPr lang="tr-TR" sz="2400" dirty="0"/>
          </a:p>
          <a:p>
            <a:pPr lvl="1"/>
            <a:r>
              <a:rPr lang="tr-TR" sz="2400" dirty="0"/>
              <a:t>N</a:t>
            </a:r>
            <a:r>
              <a:rPr lang="en-US" sz="2400" dirty="0" err="1"/>
              <a:t>uclear</a:t>
            </a:r>
            <a:r>
              <a:rPr lang="en-US" sz="2400" dirty="0"/>
              <a:t> fuel cycle</a:t>
            </a:r>
            <a:endParaRPr lang="tr-TR" sz="2400" dirty="0"/>
          </a:p>
          <a:p>
            <a:endParaRPr lang="tr-TR" sz="2400" dirty="0"/>
          </a:p>
        </p:txBody>
      </p:sp>
      <p:pic>
        <p:nvPicPr>
          <p:cNvPr id="6" name="İçerik Yer Tutucusu 5">
            <a:extLst>
              <a:ext uri="{FF2B5EF4-FFF2-40B4-BE49-F238E27FC236}">
                <a16:creationId xmlns:a16="http://schemas.microsoft.com/office/drawing/2014/main" id="{18DD60E0-A424-4297-B6FF-8008709A8B9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217923" y="1579063"/>
            <a:ext cx="5755488" cy="3699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2423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0C4279FA-F04E-4D72-9318-3B61C4924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Energy </a:t>
            </a:r>
            <a:r>
              <a:rPr lang="tr-TR" dirty="0" err="1"/>
              <a:t>System</a:t>
            </a:r>
            <a:r>
              <a:rPr lang="tr-TR" dirty="0"/>
              <a:t> Dynamics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B6D76E93-1D3D-4C42-BFB3-0B99E0B45A2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tr-TR" sz="2400" dirty="0"/>
              <a:t>Energy </a:t>
            </a:r>
            <a:r>
              <a:rPr lang="tr-TR" sz="2400" dirty="0" err="1"/>
              <a:t>models</a:t>
            </a:r>
            <a:r>
              <a:rPr lang="tr-TR" sz="2400" dirty="0"/>
              <a:t> </a:t>
            </a:r>
            <a:r>
              <a:rPr lang="tr-TR" sz="2400" dirty="0" err="1"/>
              <a:t>take</a:t>
            </a:r>
            <a:r>
              <a:rPr lang="tr-TR" sz="2400" dirty="0"/>
              <a:t> </a:t>
            </a:r>
            <a:r>
              <a:rPr lang="tr-TR" sz="2400" dirty="0" err="1"/>
              <a:t>yearly</a:t>
            </a:r>
            <a:r>
              <a:rPr lang="tr-TR" sz="2400" dirty="0"/>
              <a:t> </a:t>
            </a:r>
            <a:r>
              <a:rPr lang="tr-TR" sz="2400" dirty="0" err="1"/>
              <a:t>periods</a:t>
            </a:r>
            <a:r>
              <a:rPr lang="tr-TR" sz="2400" dirty="0"/>
              <a:t> </a:t>
            </a:r>
            <a:r>
              <a:rPr lang="tr-TR" sz="2400" dirty="0" err="1"/>
              <a:t>for</a:t>
            </a:r>
            <a:r>
              <a:rPr lang="tr-TR" sz="2400" dirty="0"/>
              <a:t> </a:t>
            </a:r>
            <a:r>
              <a:rPr lang="tr-TR" sz="2400" dirty="0" err="1"/>
              <a:t>energy</a:t>
            </a:r>
            <a:r>
              <a:rPr lang="tr-TR" sz="2400" dirty="0"/>
              <a:t> </a:t>
            </a:r>
            <a:r>
              <a:rPr lang="tr-TR" sz="2400" dirty="0" err="1"/>
              <a:t>balance</a:t>
            </a:r>
            <a:endParaRPr lang="tr-TR" sz="2400" dirty="0"/>
          </a:p>
          <a:p>
            <a:r>
              <a:rPr lang="tr-TR" sz="2400" dirty="0"/>
              <a:t>Energy </a:t>
            </a:r>
            <a:r>
              <a:rPr lang="tr-TR" sz="2400" dirty="0" err="1"/>
              <a:t>usage</a:t>
            </a:r>
            <a:r>
              <a:rPr lang="tr-TR" sz="2400" dirty="0"/>
              <a:t> </a:t>
            </a:r>
            <a:r>
              <a:rPr lang="tr-TR" sz="2400" dirty="0" err="1"/>
              <a:t>depends</a:t>
            </a:r>
            <a:r>
              <a:rPr lang="tr-TR" sz="2400" dirty="0"/>
              <a:t> on </a:t>
            </a:r>
            <a:r>
              <a:rPr lang="tr-TR" sz="2400" dirty="0" err="1"/>
              <a:t>seasonal</a:t>
            </a:r>
            <a:r>
              <a:rPr lang="tr-TR" sz="2400" dirty="0"/>
              <a:t>, </a:t>
            </a:r>
            <a:r>
              <a:rPr lang="tr-TR" sz="2400" dirty="0" err="1"/>
              <a:t>daily</a:t>
            </a:r>
            <a:r>
              <a:rPr lang="tr-TR" sz="2400" dirty="0"/>
              <a:t> </a:t>
            </a:r>
            <a:r>
              <a:rPr lang="tr-TR" sz="2400" dirty="0" err="1"/>
              <a:t>and</a:t>
            </a:r>
            <a:r>
              <a:rPr lang="tr-TR" sz="2400" dirty="0"/>
              <a:t> </a:t>
            </a:r>
            <a:r>
              <a:rPr lang="tr-TR" sz="2400" dirty="0" err="1"/>
              <a:t>hourly</a:t>
            </a:r>
            <a:r>
              <a:rPr lang="tr-TR" sz="2400" dirty="0"/>
              <a:t> </a:t>
            </a:r>
            <a:r>
              <a:rPr lang="tr-TR" sz="2400" dirty="0" err="1"/>
              <a:t>human</a:t>
            </a:r>
            <a:r>
              <a:rPr lang="tr-TR" sz="2400" dirty="0"/>
              <a:t> </a:t>
            </a:r>
            <a:r>
              <a:rPr lang="tr-TR" sz="2400" dirty="0" err="1"/>
              <a:t>activities</a:t>
            </a:r>
            <a:endParaRPr lang="tr-TR" sz="2400" dirty="0"/>
          </a:p>
          <a:p>
            <a:r>
              <a:rPr lang="tr-TR" sz="2400" dirty="0" err="1"/>
              <a:t>Load-taking</a:t>
            </a:r>
            <a:r>
              <a:rPr lang="tr-TR" sz="2400" dirty="0"/>
              <a:t> </a:t>
            </a:r>
            <a:r>
              <a:rPr lang="tr-TR" sz="2400" dirty="0" err="1"/>
              <a:t>or</a:t>
            </a:r>
            <a:r>
              <a:rPr lang="tr-TR" sz="2400" dirty="0"/>
              <a:t> </a:t>
            </a:r>
            <a:r>
              <a:rPr lang="tr-TR" sz="2400" dirty="0" err="1"/>
              <a:t>load-shedding</a:t>
            </a:r>
            <a:r>
              <a:rPr lang="tr-TR" sz="2400" dirty="0"/>
              <a:t> at </a:t>
            </a:r>
            <a:r>
              <a:rPr lang="tr-TR" sz="2400" dirty="0" err="1"/>
              <a:t>system</a:t>
            </a:r>
            <a:r>
              <a:rPr lang="tr-TR" sz="2400" dirty="0"/>
              <a:t> </a:t>
            </a:r>
            <a:r>
              <a:rPr lang="tr-TR" sz="2400" dirty="0" err="1"/>
              <a:t>marginal</a:t>
            </a:r>
            <a:r>
              <a:rPr lang="tr-TR" sz="2400" dirty="0"/>
              <a:t> </a:t>
            </a:r>
            <a:r>
              <a:rPr lang="tr-TR" sz="2400" dirty="0" err="1"/>
              <a:t>price</a:t>
            </a:r>
            <a:endParaRPr lang="tr-TR" sz="2400" dirty="0"/>
          </a:p>
          <a:p>
            <a:r>
              <a:rPr lang="tr-TR" sz="2400" dirty="0"/>
              <a:t>Inter-</a:t>
            </a:r>
            <a:r>
              <a:rPr lang="tr-TR" sz="2400" dirty="0" err="1"/>
              <a:t>regional</a:t>
            </a:r>
            <a:r>
              <a:rPr lang="tr-TR" sz="2400" dirty="0"/>
              <a:t> </a:t>
            </a:r>
            <a:r>
              <a:rPr lang="tr-TR" sz="2400" dirty="0" err="1"/>
              <a:t>energy</a:t>
            </a:r>
            <a:r>
              <a:rPr lang="tr-TR" sz="2400" dirty="0"/>
              <a:t> </a:t>
            </a:r>
            <a:r>
              <a:rPr lang="tr-TR" sz="2400" dirty="0" err="1"/>
              <a:t>import</a:t>
            </a:r>
            <a:r>
              <a:rPr lang="tr-TR" sz="2400" dirty="0"/>
              <a:t> </a:t>
            </a:r>
            <a:r>
              <a:rPr lang="tr-TR" sz="2400" dirty="0" err="1"/>
              <a:t>and</a:t>
            </a:r>
            <a:r>
              <a:rPr lang="tr-TR" sz="2400" dirty="0"/>
              <a:t> </a:t>
            </a:r>
            <a:r>
              <a:rPr lang="tr-TR" sz="2400" dirty="0" err="1"/>
              <a:t>export</a:t>
            </a:r>
            <a:endParaRPr lang="tr-TR" sz="2400" dirty="0"/>
          </a:p>
          <a:p>
            <a:r>
              <a:rPr lang="tr-TR" sz="2400" dirty="0" err="1"/>
              <a:t>Mitigation</a:t>
            </a:r>
            <a:r>
              <a:rPr lang="tr-TR" sz="2400" dirty="0"/>
              <a:t> of </a:t>
            </a:r>
            <a:r>
              <a:rPr lang="tr-TR" sz="2400" dirty="0" err="1"/>
              <a:t>trade-offs</a:t>
            </a:r>
            <a:r>
              <a:rPr lang="tr-TR" sz="2400" dirty="0"/>
              <a:t> </a:t>
            </a:r>
            <a:r>
              <a:rPr lang="tr-TR" sz="2400" dirty="0" err="1"/>
              <a:t>between</a:t>
            </a:r>
            <a:r>
              <a:rPr lang="tr-TR" sz="2400" dirty="0"/>
              <a:t> </a:t>
            </a:r>
            <a:r>
              <a:rPr lang="tr-TR" sz="2400" dirty="0" err="1"/>
              <a:t>economic</a:t>
            </a:r>
            <a:r>
              <a:rPr lang="tr-TR" sz="2400" dirty="0"/>
              <a:t> </a:t>
            </a:r>
            <a:r>
              <a:rPr lang="tr-TR" sz="2400" dirty="0" err="1"/>
              <a:t>growth</a:t>
            </a:r>
            <a:r>
              <a:rPr lang="tr-TR" sz="2400" dirty="0"/>
              <a:t> </a:t>
            </a:r>
            <a:r>
              <a:rPr lang="tr-TR" sz="2400" dirty="0" err="1"/>
              <a:t>and</a:t>
            </a:r>
            <a:r>
              <a:rPr lang="tr-TR" sz="2400" dirty="0"/>
              <a:t> </a:t>
            </a:r>
            <a:r>
              <a:rPr lang="tr-TR" sz="2400" dirty="0" err="1"/>
              <a:t>climate</a:t>
            </a:r>
            <a:r>
              <a:rPr lang="tr-TR" sz="2400" dirty="0"/>
              <a:t> </a:t>
            </a:r>
            <a:r>
              <a:rPr lang="tr-TR" sz="2400" dirty="0" err="1"/>
              <a:t>policies</a:t>
            </a:r>
            <a:endParaRPr lang="tr-TR" sz="2400" dirty="0"/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188BED30-E9A3-4480-995C-B4401C5B050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096000" y="1371600"/>
            <a:ext cx="5733935" cy="4935538"/>
          </a:xfrm>
          <a:prstGeom prst="rect">
            <a:avLst/>
          </a:prstGeom>
        </p:spPr>
      </p:pic>
      <p:pic>
        <p:nvPicPr>
          <p:cNvPr id="13" name="Resim 12">
            <a:extLst>
              <a:ext uri="{FF2B5EF4-FFF2-40B4-BE49-F238E27FC236}">
                <a16:creationId xmlns:a16="http://schemas.microsoft.com/office/drawing/2014/main" id="{90FC7867-40DB-459F-AB4D-62C3D54F6A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742459"/>
            <a:ext cx="5977777" cy="5564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793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D15C7892-815F-442D-8BA8-D5C979669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Simple Transport Model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823CD7F2-4327-403A-904C-85032712627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tr-TR" sz="2400" dirty="0"/>
              <a:t>Basic </a:t>
            </a:r>
            <a:r>
              <a:rPr lang="tr-TR" sz="2400" dirty="0" err="1"/>
              <a:t>example</a:t>
            </a:r>
            <a:r>
              <a:rPr lang="tr-TR" sz="2400" dirty="0"/>
              <a:t> </a:t>
            </a:r>
            <a:r>
              <a:rPr lang="tr-TR" sz="2400" dirty="0" err="1"/>
              <a:t>derived</a:t>
            </a:r>
            <a:r>
              <a:rPr lang="tr-TR" sz="2400" dirty="0"/>
              <a:t> </a:t>
            </a:r>
            <a:r>
              <a:rPr lang="tr-TR" sz="2400" dirty="0" err="1"/>
              <a:t>from</a:t>
            </a:r>
            <a:r>
              <a:rPr lang="tr-TR" sz="2400" dirty="0"/>
              <a:t> </a:t>
            </a:r>
            <a:r>
              <a:rPr lang="tr-TR" sz="2400" dirty="0" err="1"/>
              <a:t>Dantzig</a:t>
            </a:r>
            <a:r>
              <a:rPr lang="tr-TR" sz="2400" dirty="0"/>
              <a:t> (1963) </a:t>
            </a:r>
            <a:r>
              <a:rPr lang="tr-TR" sz="2400" dirty="0" err="1"/>
              <a:t>example</a:t>
            </a:r>
            <a:r>
              <a:rPr lang="tr-TR" sz="2400" dirty="0"/>
              <a:t> in GAMS Model Library</a:t>
            </a:r>
          </a:p>
          <a:p>
            <a:r>
              <a:rPr lang="tr-TR" sz="2400" dirty="0" err="1"/>
              <a:t>The</a:t>
            </a:r>
            <a:r>
              <a:rPr lang="tr-TR" sz="2400" dirty="0"/>
              <a:t> </a:t>
            </a:r>
            <a:r>
              <a:rPr lang="tr-TR" sz="2400" dirty="0" err="1"/>
              <a:t>objective</a:t>
            </a:r>
            <a:r>
              <a:rPr lang="tr-TR" sz="2400" dirty="0"/>
              <a:t> is </a:t>
            </a:r>
            <a:r>
              <a:rPr lang="tr-TR" sz="2400" dirty="0" err="1"/>
              <a:t>to</a:t>
            </a:r>
            <a:r>
              <a:rPr lang="tr-TR" sz="2400" dirty="0"/>
              <a:t> minimize </a:t>
            </a:r>
            <a:r>
              <a:rPr lang="tr-TR" sz="2400" dirty="0" err="1"/>
              <a:t>the</a:t>
            </a:r>
            <a:r>
              <a:rPr lang="tr-TR" sz="2400" dirty="0"/>
              <a:t> total transport </a:t>
            </a:r>
            <a:r>
              <a:rPr lang="tr-TR" sz="2400" dirty="0" err="1"/>
              <a:t>cost</a:t>
            </a:r>
            <a:r>
              <a:rPr lang="tr-TR" sz="2400" dirty="0"/>
              <a:t> of </a:t>
            </a:r>
            <a:r>
              <a:rPr lang="tr-TR" sz="2400" dirty="0" err="1"/>
              <a:t>cans</a:t>
            </a:r>
            <a:r>
              <a:rPr lang="tr-TR" sz="2400" dirty="0"/>
              <a:t> </a:t>
            </a:r>
            <a:r>
              <a:rPr lang="tr-TR" sz="2400" dirty="0" err="1"/>
              <a:t>from</a:t>
            </a:r>
            <a:r>
              <a:rPr lang="tr-TR" sz="2400" dirty="0"/>
              <a:t> Seattle and San Diego </a:t>
            </a:r>
            <a:r>
              <a:rPr lang="tr-TR" sz="2400" dirty="0" err="1"/>
              <a:t>to</a:t>
            </a:r>
            <a:r>
              <a:rPr lang="tr-TR" sz="2400" dirty="0"/>
              <a:t> New York</a:t>
            </a:r>
          </a:p>
          <a:p>
            <a:r>
              <a:rPr lang="tr-TR" sz="2400" dirty="0" err="1"/>
              <a:t>The</a:t>
            </a:r>
            <a:r>
              <a:rPr lang="tr-TR" sz="2400" dirty="0"/>
              <a:t> </a:t>
            </a:r>
            <a:r>
              <a:rPr lang="tr-TR" sz="2400" dirty="0" err="1"/>
              <a:t>solution</a:t>
            </a:r>
            <a:r>
              <a:rPr lang="tr-TR" sz="2400" dirty="0"/>
              <a:t> is </a:t>
            </a:r>
            <a:r>
              <a:rPr lang="tr-TR" sz="2400" dirty="0" err="1"/>
              <a:t>trivial</a:t>
            </a:r>
            <a:r>
              <a:rPr lang="tr-TR" sz="2400" dirty="0"/>
              <a:t> as </a:t>
            </a:r>
            <a:r>
              <a:rPr lang="tr-TR" sz="2400" dirty="0" err="1"/>
              <a:t>the</a:t>
            </a:r>
            <a:r>
              <a:rPr lang="tr-TR" sz="2400" dirty="0"/>
              <a:t> model </a:t>
            </a:r>
            <a:r>
              <a:rPr lang="tr-TR" sz="2400" dirty="0" err="1"/>
              <a:t>will</a:t>
            </a:r>
            <a:r>
              <a:rPr lang="tr-TR" sz="2400" dirty="0"/>
              <a:t> </a:t>
            </a:r>
            <a:r>
              <a:rPr lang="tr-TR" sz="2400" dirty="0" err="1"/>
              <a:t>prefer</a:t>
            </a:r>
            <a:r>
              <a:rPr lang="tr-TR" sz="2400" dirty="0"/>
              <a:t> transport </a:t>
            </a:r>
            <a:r>
              <a:rPr lang="tr-TR" sz="2400" dirty="0" err="1"/>
              <a:t>from</a:t>
            </a:r>
            <a:r>
              <a:rPr lang="tr-TR" sz="2400" dirty="0"/>
              <a:t> </a:t>
            </a:r>
            <a:r>
              <a:rPr lang="tr-TR" sz="2400" dirty="0" err="1"/>
              <a:t>the</a:t>
            </a:r>
            <a:r>
              <a:rPr lang="tr-TR" sz="2400" dirty="0"/>
              <a:t> </a:t>
            </a:r>
            <a:r>
              <a:rPr lang="tr-TR" sz="2400" dirty="0" err="1"/>
              <a:t>shorter</a:t>
            </a:r>
            <a:r>
              <a:rPr lang="tr-TR" sz="2400" dirty="0"/>
              <a:t> </a:t>
            </a:r>
            <a:r>
              <a:rPr lang="tr-TR" sz="2400" dirty="0" err="1"/>
              <a:t>distance</a:t>
            </a:r>
            <a:r>
              <a:rPr lang="tr-TR" sz="2400" dirty="0"/>
              <a:t> (Seattle) </a:t>
            </a:r>
            <a:r>
              <a:rPr lang="tr-TR" sz="2400" dirty="0" err="1"/>
              <a:t>first</a:t>
            </a:r>
            <a:r>
              <a:rPr lang="tr-TR" sz="2400" dirty="0"/>
              <a:t> as </a:t>
            </a:r>
            <a:r>
              <a:rPr lang="tr-TR" sz="2400" dirty="0" err="1"/>
              <a:t>the</a:t>
            </a:r>
            <a:r>
              <a:rPr lang="tr-TR" sz="2400" dirty="0"/>
              <a:t> transport </a:t>
            </a:r>
            <a:r>
              <a:rPr lang="tr-TR" sz="2400" dirty="0" err="1"/>
              <a:t>cost</a:t>
            </a:r>
            <a:r>
              <a:rPr lang="tr-TR" sz="2400" dirty="0"/>
              <a:t> is </a:t>
            </a:r>
            <a:r>
              <a:rPr lang="tr-TR" sz="2400" dirty="0" err="1"/>
              <a:t>lower</a:t>
            </a:r>
            <a:r>
              <a:rPr lang="tr-TR" sz="2400" dirty="0"/>
              <a:t> </a:t>
            </a:r>
            <a:r>
              <a:rPr lang="tr-TR" sz="2400" dirty="0" err="1"/>
              <a:t>than</a:t>
            </a:r>
            <a:r>
              <a:rPr lang="tr-TR" sz="2400" dirty="0"/>
              <a:t> </a:t>
            </a:r>
            <a:r>
              <a:rPr lang="tr-TR" sz="2400" dirty="0" err="1"/>
              <a:t>the</a:t>
            </a:r>
            <a:r>
              <a:rPr lang="tr-TR" sz="2400" dirty="0"/>
              <a:t> </a:t>
            </a:r>
            <a:r>
              <a:rPr lang="tr-TR" sz="2400" dirty="0" err="1"/>
              <a:t>other</a:t>
            </a:r>
            <a:r>
              <a:rPr lang="tr-TR" sz="2400" dirty="0"/>
              <a:t> </a:t>
            </a:r>
            <a:r>
              <a:rPr lang="tr-TR" sz="2400" dirty="0" err="1"/>
              <a:t>route</a:t>
            </a:r>
            <a:r>
              <a:rPr lang="tr-TR" sz="2400" dirty="0"/>
              <a:t> (San Diego)</a:t>
            </a:r>
          </a:p>
        </p:txBody>
      </p:sp>
      <p:graphicFrame>
        <p:nvGraphicFramePr>
          <p:cNvPr id="5" name="İçerik Yer Tutucusu 4">
            <a:extLst>
              <a:ext uri="{FF2B5EF4-FFF2-40B4-BE49-F238E27FC236}">
                <a16:creationId xmlns:a16="http://schemas.microsoft.com/office/drawing/2014/main" id="{E8630718-5F1B-434D-B065-07DB2A31551D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699868997"/>
              </p:ext>
            </p:extLst>
          </p:nvPr>
        </p:nvGraphicFramePr>
        <p:xfrm>
          <a:off x="6218238" y="1371600"/>
          <a:ext cx="54864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>
                  <a:extLst>
                    <a:ext uri="{9D8B030D-6E8A-4147-A177-3AD203B41FA5}">
                      <a16:colId xmlns:a16="http://schemas.microsoft.com/office/drawing/2014/main" val="2294202814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16046292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tr-TR" dirty="0" err="1"/>
                        <a:t>Supply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err="1"/>
                        <a:t>Number</a:t>
                      </a:r>
                      <a:r>
                        <a:rPr lang="tr-TR" dirty="0"/>
                        <a:t> of </a:t>
                      </a:r>
                      <a:r>
                        <a:rPr lang="tr-TR" dirty="0" err="1"/>
                        <a:t>cans</a:t>
                      </a:r>
                      <a:endParaRPr lang="tr-T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7577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tr-TR" dirty="0"/>
                        <a:t>Seattle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300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95247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tr-TR" dirty="0"/>
                        <a:t>San Diego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400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7670262"/>
                  </a:ext>
                </a:extLst>
              </a:tr>
            </a:tbl>
          </a:graphicData>
        </a:graphic>
      </p:graphicFrame>
      <p:graphicFrame>
        <p:nvGraphicFramePr>
          <p:cNvPr id="6" name="Tablo 5">
            <a:extLst>
              <a:ext uri="{FF2B5EF4-FFF2-40B4-BE49-F238E27FC236}">
                <a16:creationId xmlns:a16="http://schemas.microsoft.com/office/drawing/2014/main" id="{3DC9F029-29C7-4A80-BEBA-ABF9484630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6729065"/>
              </p:ext>
            </p:extLst>
          </p:nvPr>
        </p:nvGraphicFramePr>
        <p:xfrm>
          <a:off x="6217920" y="2758757"/>
          <a:ext cx="54864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>
                  <a:extLst>
                    <a:ext uri="{9D8B030D-6E8A-4147-A177-3AD203B41FA5}">
                      <a16:colId xmlns:a16="http://schemas.microsoft.com/office/drawing/2014/main" val="736122679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10933379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tr-TR" dirty="0" err="1"/>
                        <a:t>Demand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err="1"/>
                        <a:t>Number</a:t>
                      </a:r>
                      <a:r>
                        <a:rPr lang="tr-TR" dirty="0"/>
                        <a:t> of </a:t>
                      </a:r>
                      <a:r>
                        <a:rPr lang="tr-TR" dirty="0" err="1"/>
                        <a:t>cans</a:t>
                      </a:r>
                      <a:endParaRPr lang="tr-T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64587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tr-TR" dirty="0"/>
                        <a:t>New York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600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4381081"/>
                  </a:ext>
                </a:extLst>
              </a:tr>
            </a:tbl>
          </a:graphicData>
        </a:graphic>
      </p:graphicFrame>
      <p:graphicFrame>
        <p:nvGraphicFramePr>
          <p:cNvPr id="7" name="Tablo 6">
            <a:extLst>
              <a:ext uri="{FF2B5EF4-FFF2-40B4-BE49-F238E27FC236}">
                <a16:creationId xmlns:a16="http://schemas.microsoft.com/office/drawing/2014/main" id="{73C8B137-3E50-4F2B-8356-0D306BFC3D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3368410"/>
              </p:ext>
            </p:extLst>
          </p:nvPr>
        </p:nvGraphicFramePr>
        <p:xfrm>
          <a:off x="6217920" y="3775074"/>
          <a:ext cx="54864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>
                  <a:extLst>
                    <a:ext uri="{9D8B030D-6E8A-4147-A177-3AD203B41FA5}">
                      <a16:colId xmlns:a16="http://schemas.microsoft.com/office/drawing/2014/main" val="736122679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10933379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tr-TR" dirty="0" err="1"/>
                        <a:t>Distance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1000 </a:t>
                      </a:r>
                      <a:r>
                        <a:rPr lang="tr-TR" dirty="0" err="1"/>
                        <a:t>miles</a:t>
                      </a:r>
                      <a:endParaRPr lang="tr-T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64587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tr-TR" dirty="0"/>
                        <a:t>Seattle – New York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2.5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43810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tr-TR" dirty="0"/>
                        <a:t>San Diego – New York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3.0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8751979"/>
                  </a:ext>
                </a:extLst>
              </a:tr>
            </a:tbl>
          </a:graphicData>
        </a:graphic>
      </p:graphicFrame>
      <p:graphicFrame>
        <p:nvGraphicFramePr>
          <p:cNvPr id="8" name="Tablo 7">
            <a:extLst>
              <a:ext uri="{FF2B5EF4-FFF2-40B4-BE49-F238E27FC236}">
                <a16:creationId xmlns:a16="http://schemas.microsoft.com/office/drawing/2014/main" id="{9713F8CA-F5F3-4FE6-AA2E-ED6F49DACA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7749055"/>
              </p:ext>
            </p:extLst>
          </p:nvPr>
        </p:nvGraphicFramePr>
        <p:xfrm>
          <a:off x="6217920" y="5162231"/>
          <a:ext cx="54864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>
                  <a:extLst>
                    <a:ext uri="{9D8B030D-6E8A-4147-A177-3AD203B41FA5}">
                      <a16:colId xmlns:a16="http://schemas.microsoft.com/office/drawing/2014/main" val="3408315953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2718693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tr-TR" dirty="0"/>
                        <a:t>Transport </a:t>
                      </a:r>
                      <a:r>
                        <a:rPr lang="tr-TR" dirty="0" err="1"/>
                        <a:t>cost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USD / 1000 </a:t>
                      </a:r>
                      <a:r>
                        <a:rPr lang="tr-TR" dirty="0" err="1"/>
                        <a:t>miles</a:t>
                      </a:r>
                      <a:endParaRPr lang="tr-T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34702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tr-TR" dirty="0" err="1"/>
                        <a:t>By</a:t>
                      </a:r>
                      <a:r>
                        <a:rPr lang="tr-TR" dirty="0"/>
                        <a:t> </a:t>
                      </a:r>
                      <a:r>
                        <a:rPr lang="tr-TR" dirty="0" err="1"/>
                        <a:t>freight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90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02095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198636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0C7B66A5-D360-461A-A224-047641B72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z="3200" dirty="0" err="1"/>
              <a:t>Building</a:t>
            </a:r>
            <a:r>
              <a:rPr lang="tr-TR" sz="3200" dirty="0"/>
              <a:t> </a:t>
            </a:r>
            <a:r>
              <a:rPr lang="tr-TR" sz="3200" dirty="0" err="1"/>
              <a:t>from</a:t>
            </a:r>
            <a:r>
              <a:rPr lang="tr-TR" sz="3200" dirty="0"/>
              <a:t> </a:t>
            </a:r>
            <a:r>
              <a:rPr lang="tr-TR" sz="3200" dirty="0" err="1"/>
              <a:t>Scratch</a:t>
            </a:r>
            <a:endParaRPr lang="tr-TR" sz="3200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BCC9F950-4099-4F9E-8A7A-747E426DB5D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7679" y="1371600"/>
            <a:ext cx="4843078" cy="4935538"/>
          </a:xfrm>
        </p:spPr>
        <p:txBody>
          <a:bodyPr/>
          <a:lstStyle/>
          <a:p>
            <a:r>
              <a:rPr lang="tr-TR" sz="2400" dirty="0"/>
              <a:t>Start a </a:t>
            </a:r>
            <a:r>
              <a:rPr lang="tr-TR" sz="2400" dirty="0" err="1"/>
              <a:t>new</a:t>
            </a:r>
            <a:r>
              <a:rPr lang="tr-TR" sz="2400" dirty="0"/>
              <a:t> </a:t>
            </a:r>
            <a:r>
              <a:rPr lang="tr-TR" sz="2400" dirty="0" err="1"/>
              <a:t>case</a:t>
            </a:r>
            <a:r>
              <a:rPr lang="tr-TR" sz="2400" dirty="0"/>
              <a:t> </a:t>
            </a:r>
            <a:r>
              <a:rPr lang="tr-TR" sz="2400" dirty="0" err="1"/>
              <a:t>from</a:t>
            </a:r>
            <a:r>
              <a:rPr lang="tr-TR" sz="2400" dirty="0"/>
              <a:t> «</a:t>
            </a:r>
            <a:r>
              <a:rPr lang="tr-TR" sz="2400" dirty="0" err="1"/>
              <a:t>Cases</a:t>
            </a:r>
            <a:r>
              <a:rPr lang="tr-TR" sz="2400" dirty="0"/>
              <a:t> –&gt; New -&gt; </a:t>
            </a:r>
            <a:r>
              <a:rPr lang="tr-TR" sz="2400" dirty="0" err="1"/>
              <a:t>create</a:t>
            </a:r>
            <a:r>
              <a:rPr lang="tr-TR" sz="2400" dirty="0"/>
              <a:t> </a:t>
            </a:r>
            <a:r>
              <a:rPr lang="tr-TR" sz="2400" dirty="0" err="1"/>
              <a:t>single</a:t>
            </a:r>
            <a:r>
              <a:rPr lang="tr-TR" sz="2400" dirty="0"/>
              <a:t> </a:t>
            </a:r>
            <a:r>
              <a:rPr lang="tr-TR" sz="2400" dirty="0" err="1"/>
              <a:t>region</a:t>
            </a:r>
            <a:r>
              <a:rPr lang="tr-TR" sz="2400" dirty="0"/>
              <a:t> </a:t>
            </a:r>
            <a:r>
              <a:rPr lang="tr-TR" sz="2400" dirty="0" err="1"/>
              <a:t>case</a:t>
            </a:r>
            <a:r>
              <a:rPr lang="tr-TR" sz="2400" dirty="0"/>
              <a:t>»</a:t>
            </a:r>
          </a:p>
          <a:p>
            <a:r>
              <a:rPr lang="tr-TR" sz="2400" dirty="0"/>
              <a:t>Select </a:t>
            </a:r>
            <a:r>
              <a:rPr lang="tr-TR" sz="2400" dirty="0" err="1"/>
              <a:t>the</a:t>
            </a:r>
            <a:r>
              <a:rPr lang="tr-TR" sz="2400" dirty="0"/>
              <a:t> </a:t>
            </a:r>
            <a:r>
              <a:rPr lang="tr-TR" sz="2400" dirty="0" err="1"/>
              <a:t>new</a:t>
            </a:r>
            <a:r>
              <a:rPr lang="tr-TR" sz="2400" dirty="0"/>
              <a:t> </a:t>
            </a:r>
            <a:r>
              <a:rPr lang="tr-TR" sz="2400" dirty="0" err="1"/>
              <a:t>case</a:t>
            </a:r>
            <a:r>
              <a:rPr lang="tr-TR" sz="2400" dirty="0"/>
              <a:t> </a:t>
            </a:r>
            <a:r>
              <a:rPr lang="tr-TR" sz="2400" dirty="0" err="1"/>
              <a:t>from</a:t>
            </a:r>
            <a:r>
              <a:rPr lang="tr-TR" sz="2400" dirty="0"/>
              <a:t>  «</a:t>
            </a:r>
            <a:r>
              <a:rPr lang="tr-TR" sz="2400" dirty="0" err="1"/>
              <a:t>Cases</a:t>
            </a:r>
            <a:r>
              <a:rPr lang="tr-TR" sz="2400" dirty="0"/>
              <a:t> -&gt; Open»</a:t>
            </a:r>
          </a:p>
          <a:p>
            <a:r>
              <a:rPr lang="tr-TR" sz="2400" dirty="0"/>
              <a:t>Open </a:t>
            </a:r>
            <a:r>
              <a:rPr lang="tr-TR" sz="2400" dirty="0" err="1"/>
              <a:t>the</a:t>
            </a:r>
            <a:r>
              <a:rPr lang="tr-TR" sz="2400" dirty="0"/>
              <a:t> </a:t>
            </a:r>
            <a:r>
              <a:rPr lang="tr-TR" sz="2400" dirty="0" err="1"/>
              <a:t>application</a:t>
            </a:r>
            <a:r>
              <a:rPr lang="tr-TR" sz="2400" dirty="0"/>
              <a:t> </a:t>
            </a:r>
            <a:r>
              <a:rPr lang="tr-TR" sz="2400" dirty="0" err="1"/>
              <a:t>database</a:t>
            </a:r>
            <a:r>
              <a:rPr lang="tr-TR" sz="2400" dirty="0"/>
              <a:t> </a:t>
            </a:r>
            <a:r>
              <a:rPr lang="tr-TR" sz="2400" dirty="0" err="1"/>
              <a:t>from</a:t>
            </a:r>
            <a:r>
              <a:rPr lang="tr-TR" sz="2400" dirty="0"/>
              <a:t> «</a:t>
            </a:r>
            <a:r>
              <a:rPr lang="tr-TR" sz="2400" dirty="0" err="1"/>
              <a:t>Edit</a:t>
            </a:r>
            <a:r>
              <a:rPr lang="tr-TR" sz="2400" dirty="0"/>
              <a:t> -&gt; </a:t>
            </a:r>
            <a:r>
              <a:rPr lang="tr-TR" sz="2400" dirty="0" err="1"/>
              <a:t>application</a:t>
            </a:r>
            <a:r>
              <a:rPr lang="tr-TR" sz="2400" dirty="0"/>
              <a:t> </a:t>
            </a:r>
            <a:r>
              <a:rPr lang="tr-TR" sz="2400" dirty="0" err="1"/>
              <a:t>db</a:t>
            </a:r>
            <a:r>
              <a:rPr lang="tr-TR" sz="2400" dirty="0"/>
              <a:t>»</a:t>
            </a:r>
          </a:p>
          <a:p>
            <a:r>
              <a:rPr lang="tr-TR" sz="2400" dirty="0" err="1"/>
              <a:t>Save</a:t>
            </a:r>
            <a:r>
              <a:rPr lang="tr-TR" sz="2400" dirty="0"/>
              <a:t> </a:t>
            </a:r>
            <a:r>
              <a:rPr lang="tr-TR" sz="2400" dirty="0" err="1"/>
              <a:t>the</a:t>
            </a:r>
            <a:r>
              <a:rPr lang="tr-TR" sz="2400" dirty="0"/>
              <a:t> </a:t>
            </a:r>
            <a:r>
              <a:rPr lang="tr-TR" sz="2400" dirty="0" err="1"/>
              <a:t>changes</a:t>
            </a:r>
            <a:r>
              <a:rPr lang="tr-TR" sz="2400" dirty="0"/>
              <a:t> in </a:t>
            </a:r>
            <a:r>
              <a:rPr lang="tr-TR" sz="2400" dirty="0" err="1"/>
              <a:t>the</a:t>
            </a:r>
            <a:r>
              <a:rPr lang="tr-TR" sz="2400" dirty="0"/>
              <a:t> </a:t>
            </a:r>
            <a:r>
              <a:rPr lang="tr-TR" sz="2400" dirty="0" err="1"/>
              <a:t>application</a:t>
            </a:r>
            <a:r>
              <a:rPr lang="tr-TR" sz="2400" dirty="0"/>
              <a:t> </a:t>
            </a:r>
            <a:r>
              <a:rPr lang="tr-TR" sz="2400" dirty="0" err="1"/>
              <a:t>database</a:t>
            </a:r>
            <a:r>
              <a:rPr lang="tr-TR" sz="2400" dirty="0"/>
              <a:t> </a:t>
            </a:r>
            <a:r>
              <a:rPr lang="tr-TR" sz="2400" dirty="0" err="1"/>
              <a:t>from</a:t>
            </a:r>
            <a:r>
              <a:rPr lang="tr-TR" sz="2400" dirty="0"/>
              <a:t> «</a:t>
            </a:r>
            <a:r>
              <a:rPr lang="tr-TR" sz="2400" dirty="0" err="1"/>
              <a:t>Screen</a:t>
            </a:r>
            <a:r>
              <a:rPr lang="tr-TR" sz="2400" dirty="0"/>
              <a:t> -&gt; </a:t>
            </a:r>
            <a:r>
              <a:rPr lang="tr-TR" sz="2400" dirty="0" err="1"/>
              <a:t>Save</a:t>
            </a:r>
            <a:r>
              <a:rPr lang="tr-TR" sz="2400" dirty="0"/>
              <a:t> and Close» </a:t>
            </a:r>
          </a:p>
          <a:p>
            <a:r>
              <a:rPr lang="tr-TR" sz="2400" dirty="0" err="1"/>
              <a:t>Save</a:t>
            </a:r>
            <a:r>
              <a:rPr lang="tr-TR" sz="2400" dirty="0"/>
              <a:t> </a:t>
            </a:r>
            <a:r>
              <a:rPr lang="tr-TR" sz="2400" dirty="0" err="1"/>
              <a:t>the</a:t>
            </a:r>
            <a:r>
              <a:rPr lang="tr-TR" sz="2400" dirty="0"/>
              <a:t> </a:t>
            </a:r>
            <a:r>
              <a:rPr lang="tr-TR" sz="2400" dirty="0" err="1"/>
              <a:t>changes</a:t>
            </a:r>
            <a:r>
              <a:rPr lang="tr-TR" sz="2400" dirty="0"/>
              <a:t> </a:t>
            </a:r>
            <a:r>
              <a:rPr lang="tr-TR" sz="2400" dirty="0" err="1"/>
              <a:t>to</a:t>
            </a:r>
            <a:r>
              <a:rPr lang="tr-TR" sz="2400" dirty="0"/>
              <a:t> </a:t>
            </a:r>
            <a:r>
              <a:rPr lang="tr-TR" sz="2400" dirty="0" err="1"/>
              <a:t>the</a:t>
            </a:r>
            <a:r>
              <a:rPr lang="tr-TR" sz="2400" dirty="0"/>
              <a:t> </a:t>
            </a:r>
            <a:r>
              <a:rPr lang="tr-TR" sz="2400" dirty="0" err="1"/>
              <a:t>case</a:t>
            </a:r>
            <a:r>
              <a:rPr lang="tr-TR" sz="2400" dirty="0"/>
              <a:t> </a:t>
            </a:r>
            <a:r>
              <a:rPr lang="tr-TR" sz="2400" dirty="0" err="1"/>
              <a:t>from</a:t>
            </a:r>
            <a:r>
              <a:rPr lang="tr-TR" sz="2400" dirty="0"/>
              <a:t> «</a:t>
            </a:r>
            <a:r>
              <a:rPr lang="tr-TR" sz="2400" dirty="0" err="1"/>
              <a:t>Cases</a:t>
            </a:r>
            <a:r>
              <a:rPr lang="tr-TR" sz="2400" dirty="0"/>
              <a:t> -&gt; </a:t>
            </a:r>
            <a:r>
              <a:rPr lang="tr-TR" sz="2400" dirty="0" err="1"/>
              <a:t>Save</a:t>
            </a:r>
            <a:r>
              <a:rPr lang="tr-TR" sz="2400" dirty="0"/>
              <a:t>»</a:t>
            </a:r>
          </a:p>
          <a:p>
            <a:endParaRPr lang="tr-TR" sz="2400" dirty="0"/>
          </a:p>
        </p:txBody>
      </p:sp>
      <p:pic>
        <p:nvPicPr>
          <p:cNvPr id="8" name="İçerik Yer Tutucusu 7">
            <a:extLst>
              <a:ext uri="{FF2B5EF4-FFF2-40B4-BE49-F238E27FC236}">
                <a16:creationId xmlns:a16="http://schemas.microsoft.com/office/drawing/2014/main" id="{C26382A5-DB52-42C3-BBC5-187B8EE0FFB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536355" y="1371600"/>
            <a:ext cx="6374114" cy="4559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1938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246F05DC-13B3-498D-A681-024C30320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Energy Forms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C290D459-C0AF-43F4-ADF9-5E780D11A2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7679" y="1371600"/>
            <a:ext cx="4453972" cy="4935538"/>
          </a:xfrm>
        </p:spPr>
        <p:txBody>
          <a:bodyPr/>
          <a:lstStyle/>
          <a:p>
            <a:r>
              <a:rPr lang="tr-TR" sz="2400" dirty="0"/>
              <a:t>Open </a:t>
            </a:r>
            <a:r>
              <a:rPr lang="tr-TR" sz="2400" dirty="0" err="1"/>
              <a:t>the</a:t>
            </a:r>
            <a:r>
              <a:rPr lang="tr-TR" sz="2400" dirty="0"/>
              <a:t> </a:t>
            </a:r>
            <a:r>
              <a:rPr lang="tr-TR" sz="2400" dirty="0" err="1"/>
              <a:t>application</a:t>
            </a:r>
            <a:r>
              <a:rPr lang="tr-TR" sz="2400" dirty="0"/>
              <a:t> </a:t>
            </a:r>
            <a:r>
              <a:rPr lang="tr-TR" sz="2400" dirty="0" err="1"/>
              <a:t>database</a:t>
            </a:r>
            <a:r>
              <a:rPr lang="tr-TR" sz="2400" dirty="0"/>
              <a:t> </a:t>
            </a:r>
            <a:r>
              <a:rPr lang="tr-TR" sz="2400" dirty="0" err="1"/>
              <a:t>from</a:t>
            </a:r>
            <a:r>
              <a:rPr lang="tr-TR" sz="2400" dirty="0"/>
              <a:t> «</a:t>
            </a:r>
            <a:r>
              <a:rPr lang="tr-TR" sz="2400" dirty="0" err="1"/>
              <a:t>Edit</a:t>
            </a:r>
            <a:r>
              <a:rPr lang="tr-TR" sz="2400" dirty="0"/>
              <a:t> -&gt; </a:t>
            </a:r>
            <a:r>
              <a:rPr lang="tr-TR" sz="2400" dirty="0" err="1"/>
              <a:t>application</a:t>
            </a:r>
            <a:r>
              <a:rPr lang="tr-TR" sz="2400" dirty="0"/>
              <a:t> </a:t>
            </a:r>
            <a:r>
              <a:rPr lang="tr-TR" sz="2400" dirty="0" err="1"/>
              <a:t>db</a:t>
            </a:r>
            <a:r>
              <a:rPr lang="tr-TR" sz="2400" dirty="0"/>
              <a:t>» </a:t>
            </a:r>
          </a:p>
          <a:p>
            <a:r>
              <a:rPr lang="tr-TR" sz="2400" dirty="0"/>
              <a:t>Open </a:t>
            </a:r>
            <a:r>
              <a:rPr lang="tr-TR" sz="2400" dirty="0" err="1"/>
              <a:t>the</a:t>
            </a:r>
            <a:r>
              <a:rPr lang="tr-TR" sz="2400" dirty="0"/>
              <a:t> «Energy </a:t>
            </a:r>
            <a:r>
              <a:rPr lang="tr-TR" sz="2400" dirty="0" err="1"/>
              <a:t>forms</a:t>
            </a:r>
            <a:r>
              <a:rPr lang="tr-TR" sz="2400" dirty="0"/>
              <a:t>» </a:t>
            </a:r>
            <a:r>
              <a:rPr lang="tr-TR" sz="2400" dirty="0" err="1"/>
              <a:t>tab</a:t>
            </a:r>
            <a:endParaRPr lang="tr-TR" sz="2400" dirty="0"/>
          </a:p>
          <a:p>
            <a:r>
              <a:rPr lang="tr-TR" sz="2400" dirty="0" err="1"/>
              <a:t>Enter</a:t>
            </a:r>
            <a:r>
              <a:rPr lang="tr-TR" sz="2400" dirty="0"/>
              <a:t> </a:t>
            </a:r>
            <a:r>
              <a:rPr lang="tr-TR" sz="2400" dirty="0" err="1"/>
              <a:t>the</a:t>
            </a:r>
            <a:r>
              <a:rPr lang="tr-TR" sz="2400" dirty="0"/>
              <a:t> </a:t>
            </a:r>
            <a:r>
              <a:rPr lang="tr-TR" sz="2400" dirty="0" err="1"/>
              <a:t>demand</a:t>
            </a:r>
            <a:r>
              <a:rPr lang="tr-TR" sz="2400" dirty="0"/>
              <a:t> and </a:t>
            </a:r>
            <a:r>
              <a:rPr lang="tr-TR" sz="2400" dirty="0" err="1"/>
              <a:t>supply</a:t>
            </a:r>
            <a:r>
              <a:rPr lang="tr-TR" sz="2400" dirty="0"/>
              <a:t> </a:t>
            </a:r>
            <a:r>
              <a:rPr lang="tr-TR" sz="2400" dirty="0" err="1"/>
              <a:t>levels</a:t>
            </a:r>
            <a:r>
              <a:rPr lang="tr-TR" sz="2400" dirty="0"/>
              <a:t> </a:t>
            </a:r>
            <a:r>
              <a:rPr lang="tr-TR" sz="2400" dirty="0" err="1"/>
              <a:t>with</a:t>
            </a:r>
            <a:r>
              <a:rPr lang="tr-TR" sz="2400" dirty="0"/>
              <a:t> «</a:t>
            </a:r>
            <a:r>
              <a:rPr lang="tr-TR" sz="2400" dirty="0" err="1"/>
              <a:t>Add</a:t>
            </a:r>
            <a:r>
              <a:rPr lang="tr-TR" sz="2400" dirty="0"/>
              <a:t>» </a:t>
            </a:r>
            <a:r>
              <a:rPr lang="tr-TR" sz="2400" dirty="0" err="1"/>
              <a:t>tab</a:t>
            </a:r>
            <a:endParaRPr lang="tr-TR" sz="2400" dirty="0"/>
          </a:p>
          <a:p>
            <a:r>
              <a:rPr lang="tr-TR" sz="2400" dirty="0" err="1"/>
              <a:t>Enter</a:t>
            </a:r>
            <a:r>
              <a:rPr lang="tr-TR" sz="2400" dirty="0"/>
              <a:t> </a:t>
            </a:r>
            <a:r>
              <a:rPr lang="tr-TR" sz="2400" dirty="0" err="1"/>
              <a:t>the</a:t>
            </a:r>
            <a:r>
              <a:rPr lang="tr-TR" sz="2400" dirty="0"/>
              <a:t> </a:t>
            </a:r>
            <a:r>
              <a:rPr lang="tr-TR" sz="2400" dirty="0" err="1"/>
              <a:t>supply</a:t>
            </a:r>
            <a:r>
              <a:rPr lang="tr-TR" sz="2400" dirty="0"/>
              <a:t> and </a:t>
            </a:r>
            <a:r>
              <a:rPr lang="tr-TR" sz="2400" dirty="0" err="1"/>
              <a:t>demand</a:t>
            </a:r>
            <a:r>
              <a:rPr lang="tr-TR" sz="2400" dirty="0"/>
              <a:t> </a:t>
            </a:r>
            <a:r>
              <a:rPr lang="tr-TR" sz="2400" dirty="0" err="1"/>
              <a:t>locations</a:t>
            </a:r>
            <a:r>
              <a:rPr lang="tr-TR" sz="2400" dirty="0"/>
              <a:t> </a:t>
            </a:r>
            <a:r>
              <a:rPr lang="tr-TR" sz="2400" dirty="0" err="1"/>
              <a:t>by</a:t>
            </a:r>
            <a:r>
              <a:rPr lang="tr-TR" sz="2400" dirty="0"/>
              <a:t> </a:t>
            </a:r>
            <a:r>
              <a:rPr lang="tr-TR" sz="2400" dirty="0" err="1"/>
              <a:t>double</a:t>
            </a:r>
            <a:r>
              <a:rPr lang="tr-TR" sz="2400" dirty="0"/>
              <a:t> </a:t>
            </a:r>
            <a:r>
              <a:rPr lang="tr-TR" sz="2400" dirty="0" err="1"/>
              <a:t>clicking</a:t>
            </a:r>
            <a:r>
              <a:rPr lang="tr-TR" sz="2400" dirty="0"/>
              <a:t> </a:t>
            </a:r>
            <a:r>
              <a:rPr lang="tr-TR" sz="2400" dirty="0" err="1"/>
              <a:t>to</a:t>
            </a:r>
            <a:r>
              <a:rPr lang="tr-TR" sz="2400" dirty="0"/>
              <a:t> </a:t>
            </a:r>
            <a:r>
              <a:rPr lang="tr-TR" sz="2400" dirty="0" err="1"/>
              <a:t>the</a:t>
            </a:r>
            <a:r>
              <a:rPr lang="tr-TR" sz="2400" dirty="0"/>
              <a:t> </a:t>
            </a:r>
            <a:r>
              <a:rPr lang="tr-TR" sz="2400" dirty="0" err="1"/>
              <a:t>demand</a:t>
            </a:r>
            <a:r>
              <a:rPr lang="tr-TR" sz="2400" dirty="0"/>
              <a:t> and </a:t>
            </a:r>
            <a:r>
              <a:rPr lang="tr-TR" sz="2400" dirty="0" err="1"/>
              <a:t>supply</a:t>
            </a:r>
            <a:r>
              <a:rPr lang="tr-TR" sz="2400" dirty="0"/>
              <a:t> </a:t>
            </a:r>
            <a:r>
              <a:rPr lang="tr-TR" sz="2400" dirty="0" err="1"/>
              <a:t>levels</a:t>
            </a:r>
            <a:r>
              <a:rPr lang="tr-TR" sz="2400" dirty="0"/>
              <a:t> </a:t>
            </a:r>
            <a:r>
              <a:rPr lang="tr-TR" sz="2400" dirty="0" err="1"/>
              <a:t>with</a:t>
            </a:r>
            <a:r>
              <a:rPr lang="tr-TR" sz="2400" dirty="0"/>
              <a:t> «</a:t>
            </a:r>
            <a:r>
              <a:rPr lang="tr-TR" sz="2400" dirty="0" err="1"/>
              <a:t>Add</a:t>
            </a:r>
            <a:r>
              <a:rPr lang="tr-TR" sz="2400" dirty="0"/>
              <a:t>» </a:t>
            </a:r>
            <a:r>
              <a:rPr lang="tr-TR" sz="2400" dirty="0" err="1"/>
              <a:t>tab</a:t>
            </a:r>
            <a:endParaRPr lang="tr-TR" sz="2400" dirty="0"/>
          </a:p>
          <a:p>
            <a:r>
              <a:rPr lang="tr-TR" sz="2400" dirty="0" err="1"/>
              <a:t>Save</a:t>
            </a:r>
            <a:r>
              <a:rPr lang="tr-TR" sz="2400" dirty="0"/>
              <a:t> </a:t>
            </a:r>
            <a:r>
              <a:rPr lang="tr-TR" sz="2400" dirty="0" err="1"/>
              <a:t>the</a:t>
            </a:r>
            <a:r>
              <a:rPr lang="tr-TR" sz="2400" dirty="0"/>
              <a:t> </a:t>
            </a:r>
            <a:r>
              <a:rPr lang="tr-TR" sz="2400" dirty="0" err="1"/>
              <a:t>changes</a:t>
            </a:r>
            <a:r>
              <a:rPr lang="tr-TR" sz="2400" dirty="0"/>
              <a:t> in </a:t>
            </a:r>
            <a:r>
              <a:rPr lang="tr-TR" sz="2400" dirty="0" err="1"/>
              <a:t>the</a:t>
            </a:r>
            <a:r>
              <a:rPr lang="tr-TR" sz="2400" dirty="0"/>
              <a:t> </a:t>
            </a:r>
            <a:r>
              <a:rPr lang="tr-TR" sz="2400" dirty="0" err="1"/>
              <a:t>application</a:t>
            </a:r>
            <a:r>
              <a:rPr lang="tr-TR" sz="2400" dirty="0"/>
              <a:t> </a:t>
            </a:r>
            <a:r>
              <a:rPr lang="tr-TR" sz="2400" dirty="0" err="1"/>
              <a:t>database</a:t>
            </a:r>
            <a:r>
              <a:rPr lang="tr-TR" sz="2400" dirty="0"/>
              <a:t> </a:t>
            </a:r>
            <a:r>
              <a:rPr lang="tr-TR" sz="2400" dirty="0" err="1"/>
              <a:t>from</a:t>
            </a:r>
            <a:r>
              <a:rPr lang="tr-TR" sz="2400" dirty="0"/>
              <a:t> «</a:t>
            </a:r>
            <a:r>
              <a:rPr lang="tr-TR" sz="2400" dirty="0" err="1"/>
              <a:t>Screen</a:t>
            </a:r>
            <a:r>
              <a:rPr lang="tr-TR" sz="2400" dirty="0"/>
              <a:t> -&gt; </a:t>
            </a:r>
            <a:r>
              <a:rPr lang="tr-TR" sz="2400" dirty="0" err="1"/>
              <a:t>Save</a:t>
            </a:r>
            <a:r>
              <a:rPr lang="tr-TR" sz="2400" dirty="0"/>
              <a:t>» </a:t>
            </a:r>
          </a:p>
          <a:p>
            <a:endParaRPr lang="tr-TR" sz="2400" dirty="0"/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4EA28BE6-5BEA-4281-9043-73CA3546912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128740" y="1371600"/>
            <a:ext cx="6906356" cy="4935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555946"/>
      </p:ext>
    </p:extLst>
  </p:cSld>
  <p:clrMapOvr>
    <a:masterClrMapping/>
  </p:clrMapOvr>
</p:sld>
</file>

<file path=ppt/theme/theme1.xml><?xml version="1.0" encoding="utf-8"?>
<a:theme xmlns:a="http://schemas.openxmlformats.org/drawingml/2006/main" name="ETKB">
  <a:themeElements>
    <a:clrScheme name="Custom 14">
      <a:dk1>
        <a:srgbClr val="000000"/>
      </a:dk1>
      <a:lt1>
        <a:srgbClr val="FFFFFF"/>
      </a:lt1>
      <a:dk2>
        <a:srgbClr val="0000CC"/>
      </a:dk2>
      <a:lt2>
        <a:srgbClr val="B2B2B2"/>
      </a:lt2>
      <a:accent1>
        <a:srgbClr val="006699"/>
      </a:accent1>
      <a:accent2>
        <a:srgbClr val="A50021"/>
      </a:accent2>
      <a:accent3>
        <a:srgbClr val="33CC33"/>
      </a:accent3>
      <a:accent4>
        <a:srgbClr val="FF9933"/>
      </a:accent4>
      <a:accent5>
        <a:srgbClr val="9933FF"/>
      </a:accent5>
      <a:accent6>
        <a:srgbClr val="FFFF00"/>
      </a:accent6>
      <a:hlink>
        <a:srgbClr val="0000FF"/>
      </a:hlink>
      <a:folHlink>
        <a:srgbClr val="FF0000"/>
      </a:folHlink>
    </a:clrScheme>
    <a:fontScheme name="blank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</a:bodyPr>
      <a:lstStyle>
        <a:defPPr marL="219075" marR="0" indent="-219075" algn="ctr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</a:bodyPr>
      <a:lstStyle>
        <a:defPPr marL="219075" marR="0" indent="-219075" algn="ctr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3">
        <a:dk1>
          <a:srgbClr val="000000"/>
        </a:dk1>
        <a:lt1>
          <a:srgbClr val="FFFFFF"/>
        </a:lt1>
        <a:dk2>
          <a:srgbClr val="0013C5"/>
        </a:dk2>
        <a:lt2>
          <a:srgbClr val="B2B2B2"/>
        </a:lt2>
        <a:accent1>
          <a:srgbClr val="B04359"/>
        </a:accent1>
        <a:accent2>
          <a:srgbClr val="006699"/>
        </a:accent2>
        <a:accent3>
          <a:srgbClr val="FFFFFF"/>
        </a:accent3>
        <a:accent4>
          <a:srgbClr val="000000"/>
        </a:accent4>
        <a:accent5>
          <a:srgbClr val="D4B0B5"/>
        </a:accent5>
        <a:accent6>
          <a:srgbClr val="005C8A"/>
        </a:accent6>
        <a:hlink>
          <a:srgbClr val="FFA432"/>
        </a:hlink>
        <a:folHlink>
          <a:srgbClr val="4FE37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14">
        <a:dk1>
          <a:srgbClr val="000000"/>
        </a:dk1>
        <a:lt1>
          <a:srgbClr val="FFFFFF"/>
        </a:lt1>
        <a:dk2>
          <a:srgbClr val="0013C5"/>
        </a:dk2>
        <a:lt2>
          <a:srgbClr val="B2B2B2"/>
        </a:lt2>
        <a:accent1>
          <a:srgbClr val="A50021"/>
        </a:accent1>
        <a:accent2>
          <a:srgbClr val="006699"/>
        </a:accent2>
        <a:accent3>
          <a:srgbClr val="FFFFFF"/>
        </a:accent3>
        <a:accent4>
          <a:srgbClr val="000000"/>
        </a:accent4>
        <a:accent5>
          <a:srgbClr val="CFAAAB"/>
        </a:accent5>
        <a:accent6>
          <a:srgbClr val="005C8A"/>
        </a:accent6>
        <a:hlink>
          <a:srgbClr val="FFA432"/>
        </a:hlink>
        <a:folHlink>
          <a:srgbClr val="4FE37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15">
        <a:dk1>
          <a:srgbClr val="000000"/>
        </a:dk1>
        <a:lt1>
          <a:srgbClr val="FFFFFF"/>
        </a:lt1>
        <a:dk2>
          <a:srgbClr val="0013C5"/>
        </a:dk2>
        <a:lt2>
          <a:srgbClr val="B2B2B2"/>
        </a:lt2>
        <a:accent1>
          <a:srgbClr val="A50021"/>
        </a:accent1>
        <a:accent2>
          <a:srgbClr val="006699"/>
        </a:accent2>
        <a:accent3>
          <a:srgbClr val="FFFFFF"/>
        </a:accent3>
        <a:accent4>
          <a:srgbClr val="000000"/>
        </a:accent4>
        <a:accent5>
          <a:srgbClr val="CFAAAB"/>
        </a:accent5>
        <a:accent6>
          <a:srgbClr val="005C8A"/>
        </a:accent6>
        <a:hlink>
          <a:srgbClr val="FF9933"/>
        </a:hlink>
        <a:folHlink>
          <a:srgbClr val="4FE37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16">
        <a:dk1>
          <a:srgbClr val="000000"/>
        </a:dk1>
        <a:lt1>
          <a:srgbClr val="FFFFFF"/>
        </a:lt1>
        <a:dk2>
          <a:srgbClr val="0013C5"/>
        </a:dk2>
        <a:lt2>
          <a:srgbClr val="B2B2B2"/>
        </a:lt2>
        <a:accent1>
          <a:srgbClr val="A50021"/>
        </a:accent1>
        <a:accent2>
          <a:srgbClr val="006699"/>
        </a:accent2>
        <a:accent3>
          <a:srgbClr val="FFFFFF"/>
        </a:accent3>
        <a:accent4>
          <a:srgbClr val="000000"/>
        </a:accent4>
        <a:accent5>
          <a:srgbClr val="CFAAAB"/>
        </a:accent5>
        <a:accent6>
          <a:srgbClr val="005C8A"/>
        </a:accent6>
        <a:hlink>
          <a:srgbClr val="FF9933"/>
        </a:hlink>
        <a:folHlink>
          <a:srgbClr val="33CC33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ETKB" id="{C0253A87-15AE-4E2E-971F-9FC016CD33A9}" vid="{8EC7D9B9-03C8-4F14-962C-C693A675A2F7}"/>
    </a:ext>
  </a:extLst>
</a:theme>
</file>

<file path=ppt/theme/theme2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ETKB</Template>
  <TotalTime>2455</TotalTime>
  <Words>2586</Words>
  <Application>Microsoft Office PowerPoint</Application>
  <PresentationFormat>Geniş ekran</PresentationFormat>
  <Paragraphs>356</Paragraphs>
  <Slides>32</Slides>
  <Notes>13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3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32</vt:i4>
      </vt:variant>
    </vt:vector>
  </HeadingPairs>
  <TitlesOfParts>
    <vt:vector size="36" baseType="lpstr">
      <vt:lpstr>Arial</vt:lpstr>
      <vt:lpstr>Calibri</vt:lpstr>
      <vt:lpstr>Cambria Math</vt:lpstr>
      <vt:lpstr>ETKB</vt:lpstr>
      <vt:lpstr>Introduction to MESSAGE-V</vt:lpstr>
      <vt:lpstr>Model Structure</vt:lpstr>
      <vt:lpstr>Some Mathematics</vt:lpstr>
      <vt:lpstr>Socioeconomic Variables</vt:lpstr>
      <vt:lpstr>Spatial Coverage</vt:lpstr>
      <vt:lpstr>Energy System Dynamics</vt:lpstr>
      <vt:lpstr>Simple Transport Model</vt:lpstr>
      <vt:lpstr>Building from Scratch</vt:lpstr>
      <vt:lpstr>Energy Forms</vt:lpstr>
      <vt:lpstr>Demands</vt:lpstr>
      <vt:lpstr>Technologies</vt:lpstr>
      <vt:lpstr>Resources</vt:lpstr>
      <vt:lpstr>Running the Problem</vt:lpstr>
      <vt:lpstr>Mathematical Solution</vt:lpstr>
      <vt:lpstr>Simple Transport Model</vt:lpstr>
      <vt:lpstr>Simple Transport Model</vt:lpstr>
      <vt:lpstr>Model Intercomparison</vt:lpstr>
      <vt:lpstr>Energy System Modeling</vt:lpstr>
      <vt:lpstr>Simple Energy Supply System Model</vt:lpstr>
      <vt:lpstr>Technology Parameters</vt:lpstr>
      <vt:lpstr>Energy Demand</vt:lpstr>
      <vt:lpstr>Running the Problem</vt:lpstr>
      <vt:lpstr>Visualization of Results</vt:lpstr>
      <vt:lpstr>Electricity Demand</vt:lpstr>
      <vt:lpstr>Electricity Demand</vt:lpstr>
      <vt:lpstr>Load Regions</vt:lpstr>
      <vt:lpstr>Demand Load</vt:lpstr>
      <vt:lpstr>Visualization of Results</vt:lpstr>
      <vt:lpstr>Time Horizon</vt:lpstr>
      <vt:lpstr>Discount Rate</vt:lpstr>
      <vt:lpstr>Quiz #2 (Take-home)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Enerji Arz Stratejilerinin ve Genel Çevresel Etkilerinin Modellenmesi (MESSAGE)</dc:title>
  <dc:creator>Görkem Güngör</dc:creator>
  <cp:lastModifiedBy>Görkem Güngör</cp:lastModifiedBy>
  <cp:revision>340</cp:revision>
  <dcterms:created xsi:type="dcterms:W3CDTF">2021-08-19T05:48:26Z</dcterms:created>
  <dcterms:modified xsi:type="dcterms:W3CDTF">2022-11-10T18:51:09Z</dcterms:modified>
</cp:coreProperties>
</file>